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4" r:id="rId3"/>
    <p:sldMasterId id="2147483688" r:id="rId4"/>
    <p:sldMasterId id="2147483711" r:id="rId5"/>
    <p:sldMasterId id="2147483740" r:id="rId6"/>
    <p:sldMasterId id="2147483767" r:id="rId7"/>
    <p:sldMasterId id="2147483787" r:id="rId8"/>
  </p:sldMasterIdLst>
  <p:notesMasterIdLst>
    <p:notesMasterId r:id="rId27"/>
  </p:notesMasterIdLst>
  <p:sldIdLst>
    <p:sldId id="4463" r:id="rId9"/>
    <p:sldId id="2208" r:id="rId10"/>
    <p:sldId id="587" r:id="rId11"/>
    <p:sldId id="458" r:id="rId12"/>
    <p:sldId id="555" r:id="rId13"/>
    <p:sldId id="4464" r:id="rId14"/>
    <p:sldId id="4465" r:id="rId15"/>
    <p:sldId id="274" r:id="rId16"/>
    <p:sldId id="2104" r:id="rId17"/>
    <p:sldId id="3191" r:id="rId18"/>
    <p:sldId id="2206" r:id="rId19"/>
    <p:sldId id="1842" r:id="rId20"/>
    <p:sldId id="350" r:id="rId21"/>
    <p:sldId id="4466" r:id="rId22"/>
    <p:sldId id="425" r:id="rId23"/>
    <p:sldId id="2221" r:id="rId24"/>
    <p:sldId id="2136" r:id="rId25"/>
    <p:sldId id="21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Azure Overview" id="{C4B542CC-AFEC-4E3E-B83B-1247452B3F1A}">
          <p14:sldIdLst>
            <p14:sldId id="587"/>
            <p14:sldId id="458"/>
            <p14:sldId id="555"/>
            <p14:sldId id="4464"/>
          </p14:sldIdLst>
        </p14:section>
        <p14:section name="Containerization" id="{599FD484-7669-4FC9-869B-90FA1D8AB73F}">
          <p14:sldIdLst>
            <p14:sldId id="4465"/>
            <p14:sldId id="274"/>
            <p14:sldId id="2104"/>
            <p14:sldId id="3191"/>
            <p14:sldId id="2206"/>
            <p14:sldId id="1842"/>
            <p14:sldId id="350"/>
          </p14:sldIdLst>
        </p14:section>
        <p14:section name="Kubernetes" id="{B3ED8014-E24E-4BD6-B437-6042E540C2EC}">
          <p14:sldIdLst>
            <p14:sldId id="4466"/>
            <p14:sldId id="425"/>
            <p14:sldId id="2221"/>
            <p14:sldId id="2136"/>
            <p14:sldId id="21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5/30/2019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6/2/2019 6:38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1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81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1100"/>
              <a:t>Why did Kubernetes win?</a:t>
            </a:r>
          </a:p>
          <a:p>
            <a:r>
              <a:rPr lang="en-US" sz="2000"/>
              <a:t>Until about 18 months ago, the container orchestration space was competitive</a:t>
            </a:r>
          </a:p>
          <a:p>
            <a:r>
              <a:rPr lang="en-US" sz="2000"/>
              <a:t>Docker Swarm, Mesosphere DC/OS, and Kubernetes (among others) were vying for share</a:t>
            </a:r>
          </a:p>
          <a:p>
            <a:r>
              <a:rPr lang="en-US" sz="2000"/>
              <a:t>The original Azure Container Service reflected this market dynamic, with the choice of orchestrator</a:t>
            </a:r>
          </a:p>
          <a:p>
            <a:r>
              <a:rPr lang="en-US" sz="2000"/>
              <a:t>Kubernetes began to pull away around the end of 2016</a:t>
            </a:r>
          </a:p>
          <a:p>
            <a:r>
              <a:rPr lang="en-US" sz="2000"/>
              <a:t>Now, all cloud providers offer a managed Kubernetes service and even Docker and DC/OS integrate Kubernetes</a:t>
            </a:r>
          </a:p>
          <a:p>
            <a:r>
              <a:rPr lang="en-US" sz="2000"/>
              <a:t>Why?</a:t>
            </a:r>
          </a:p>
          <a:p>
            <a:pPr lvl="1"/>
            <a:r>
              <a:rPr lang="en-US" sz="2000" b="1"/>
              <a:t>Community</a:t>
            </a:r>
            <a:r>
              <a:rPr lang="en-US" sz="2000"/>
              <a:t>: the project was donated to an OSS foundation (the Cloud Native Computing Foundation) very early on and other major players (notably Red Hat) got involved early, separating it from its Google roots and avoiding lock-in concerns</a:t>
            </a:r>
          </a:p>
          <a:p>
            <a:pPr lvl="1"/>
            <a:r>
              <a:rPr lang="en-US" sz="2000" b="1"/>
              <a:t>Container-native</a:t>
            </a:r>
            <a:r>
              <a:rPr lang="en-US" sz="2000"/>
              <a:t>: some orchestrators (namely DC/OS) added containers to an existing scheduling technology, which is more flexible but can feel ‘tacked-on’</a:t>
            </a:r>
          </a:p>
          <a:p>
            <a:pPr lvl="1"/>
            <a:r>
              <a:rPr lang="en-US" sz="2000" b="1"/>
              <a:t>Built from best practices learned at scale</a:t>
            </a:r>
            <a:r>
              <a:rPr lang="en-US" sz="2000"/>
              <a:t>: Kubernetes was inspired by Google’s internal scheduler Borg and incorporated the learnings from it. Other projects (especially Swarm) did not have that maturity.</a:t>
            </a:r>
          </a:p>
          <a:p>
            <a:pPr defTabSz="950464">
              <a:spcAft>
                <a:spcPts val="346"/>
              </a:spcAft>
              <a:defRPr/>
            </a:pPr>
            <a:endParaRPr lang="en-US" sz="1100"/>
          </a:p>
          <a:p>
            <a:r>
              <a:rPr lang="en-US" sz="1100"/>
              <a:t>Why Kubernetes won doesn’t actually matter</a:t>
            </a:r>
          </a:p>
          <a:p>
            <a:r>
              <a:rPr lang="en-US" sz="1100"/>
              <a:t>Its network effects are now so strong that competitors are struggling to stay relevant even if they are objectively ‘better’ in some respects</a:t>
            </a:r>
          </a:p>
          <a:p>
            <a:pPr defTabSz="950464">
              <a:spcAft>
                <a:spcPts val="346"/>
              </a:spcAft>
              <a:defRPr/>
            </a:pPr>
            <a:endParaRPr lang="en-US" sz="1100"/>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6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395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6/2/2019 8:32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09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53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50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i="0" u="none" strike="noStrike" kern="1200" dirty="0">
                <a:solidFill>
                  <a:schemeClr val="tx1"/>
                </a:solidFill>
                <a:effectLst/>
                <a:latin typeface="+mn-lt"/>
                <a:ea typeface="+mn-ea"/>
                <a:cs typeface="+mn-cs"/>
              </a:rPr>
              <a:t>Implication is that left-to-right increases the level of modernization</a:t>
            </a:r>
          </a:p>
          <a:p>
            <a:pPr rtl="0" eaLnBrk="1" fontAlgn="ctr" latinLnBrk="0" hangingPunct="1"/>
            <a:endParaRPr lang="en-US" sz="1200" b="1" i="0" u="none" strike="noStrike" kern="1200" dirty="0">
              <a:solidFill>
                <a:schemeClr val="tx1"/>
              </a:solidFill>
              <a:effectLst/>
              <a:latin typeface="+mn-lt"/>
              <a:ea typeface="+mn-ea"/>
              <a:cs typeface="+mn-cs"/>
            </a:endParaRPr>
          </a:p>
          <a:p>
            <a:pPr rtl="0" eaLnBrk="1" fontAlgn="ctr" latinLnBrk="0" hangingPunct="1"/>
            <a:r>
              <a:rPr lang="en-US" sz="1200" b="1" i="0" u="none" strike="noStrike" kern="1200" dirty="0">
                <a:solidFill>
                  <a:schemeClr val="tx1"/>
                </a:solidFill>
                <a:effectLst/>
                <a:latin typeface="+mn-lt"/>
                <a:ea typeface="+mn-ea"/>
                <a:cs typeface="+mn-cs"/>
              </a:rPr>
              <a:t>Lift and Shift</a:t>
            </a:r>
            <a:endParaRPr lang="en-US" sz="1200" b="0" i="0" u="none" strike="noStrike" kern="1200" dirty="0">
              <a:solidFill>
                <a:schemeClr val="tx1"/>
              </a:solidFill>
              <a:effectLst/>
              <a:latin typeface="+mn-lt"/>
              <a:ea typeface="+mn-ea"/>
              <a:cs typeface="+mn-cs"/>
            </a:endParaRP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Can be first step into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Maybe redeploy to </a:t>
            </a:r>
            <a:r>
              <a:rPr lang="en-US" sz="1200" b="0" i="0" u="none" strike="noStrike" kern="1200" dirty="0" err="1">
                <a:solidFill>
                  <a:schemeClr val="tx1"/>
                </a:solidFill>
                <a:effectLst/>
                <a:latin typeface="+mn-lt"/>
                <a:ea typeface="+mn-ea"/>
                <a:cs typeface="+mn-cs"/>
              </a:rPr>
              <a:t>CaaS</a:t>
            </a:r>
            <a:r>
              <a:rPr lang="en-US" sz="1200" b="0" i="0" u="none" strike="noStrike" kern="1200" dirty="0">
                <a:solidFill>
                  <a:schemeClr val="tx1"/>
                </a:solidFill>
                <a:effectLst/>
                <a:latin typeface="+mn-lt"/>
                <a:ea typeface="+mn-ea"/>
                <a:cs typeface="+mn-cs"/>
              </a:rPr>
              <a:t> instead of PaaS</a:t>
            </a:r>
          </a:p>
          <a:p>
            <a:pPr marL="0" indent="0" rtl="0" eaLnBrk="1" fontAlgn="ctr" latinLnBrk="0" hangingPunct="1">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App Modernization</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Rearchitecting existing applications to take advantage of higher-level services (PaaS, </a:t>
            </a:r>
            <a:r>
              <a:rPr lang="en-US" sz="1200" b="0" i="0" u="none" strike="noStrike" kern="1200" dirty="0" err="1">
                <a:solidFill>
                  <a:schemeClr val="tx1"/>
                </a:solidFill>
                <a:effectLst/>
                <a:latin typeface="+mn-lt"/>
                <a:ea typeface="+mn-ea"/>
                <a:cs typeface="+mn-cs"/>
              </a:rPr>
              <a:t>FaaS</a:t>
            </a:r>
            <a:r>
              <a:rPr lang="en-US" sz="1200" b="0" i="0" u="none" strike="noStrike" kern="1200" dirty="0">
                <a:solidFill>
                  <a:schemeClr val="tx1"/>
                </a:solidFill>
                <a:effectLst/>
                <a:latin typeface="+mn-lt"/>
                <a:ea typeface="+mn-ea"/>
                <a:cs typeface="+mn-cs"/>
              </a:rPr>
              <a:t>)</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DevOps can play a bigger role</a:t>
            </a:r>
          </a:p>
          <a:p>
            <a:pPr marL="171450"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indent="0" rtl="0" eaLnBrk="1" fontAlgn="ctr" latinLnBrk="0" hangingPunct="1">
              <a:buFont typeface="Arial" panose="020B0604020202020204" pitchFamily="34" charset="0"/>
              <a:buNone/>
            </a:pPr>
            <a:r>
              <a:rPr lang="en-US" sz="1200" b="1" i="0" u="none" strike="noStrike" kern="1200" dirty="0">
                <a:solidFill>
                  <a:schemeClr val="tx1"/>
                </a:solidFill>
                <a:effectLst/>
                <a:latin typeface="+mn-lt"/>
                <a:ea typeface="+mn-ea"/>
                <a:cs typeface="+mn-cs"/>
              </a:rPr>
              <a:t>Modern Apps</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Born in the cloud</a:t>
            </a:r>
          </a:p>
          <a:p>
            <a:pPr marL="171450"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Cost savings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IT resources</a:t>
            </a:r>
          </a:p>
          <a:p>
            <a:pPr marL="628650" lvl="1" indent="-171450" rtl="0" eaLnBrk="1" fontAlgn="ctr" latinLnBrk="0" hangingPunct="1">
              <a:buFont typeface="Arial" panose="020B0604020202020204" pitchFamily="34" charset="0"/>
              <a:buChar char="•"/>
            </a:pPr>
            <a:r>
              <a:rPr lang="en-US" sz="1200" b="0" i="0" u="none" strike="noStrike" kern="1200" dirty="0">
                <a:solidFill>
                  <a:schemeClr val="tx1"/>
                </a:solidFill>
                <a:effectLst/>
                <a:latin typeface="+mn-lt"/>
                <a:ea typeface="+mn-ea"/>
                <a:cs typeface="+mn-cs"/>
              </a:rPr>
              <a:t>Reduced cloud spend</a:t>
            </a:r>
          </a:p>
          <a:p>
            <a:pPr marL="628650" lvl="1" indent="-171450" rtl="0" eaLnBrk="1" fontAlgn="ctr" latinLnBrk="0" hangingPunct="1">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5DD345-4F95-45A7-9913-22F9B7FE5E11}"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5/30/2019 4:20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21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90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50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5/30/2019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8.xml"/><Relationship Id="rId4" Type="http://schemas.openxmlformats.org/officeDocument/2006/relationships/image" Target="../media/image27.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648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Diagram title</a:t>
            </a:r>
            <a:br>
              <a:rPr lang="en-US" dirty="0"/>
            </a:br>
            <a:r>
              <a:rPr lang="en-US" sz="3530" dirty="0"/>
              <a:t>Subheading or intro line as necessary</a:t>
            </a:r>
            <a:endParaRPr lang="en-US" dirty="0"/>
          </a:p>
        </p:txBody>
      </p:sp>
    </p:spTree>
    <p:extLst>
      <p:ext uri="{BB962C8B-B14F-4D97-AF65-F5344CB8AC3E}">
        <p14:creationId xmlns:p14="http://schemas.microsoft.com/office/powerpoint/2010/main" val="82417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7D90-7323-49E3-B5F5-ECA90AAB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C14E05-530A-4583-A10E-425973FD8BE6}"/>
              </a:ext>
            </a:extLst>
          </p:cNvPr>
          <p:cNvSpPr>
            <a:spLocks noGrp="1"/>
          </p:cNvSpPr>
          <p:nvPr>
            <p:ph type="dt" sz="half" idx="10"/>
          </p:nvPr>
        </p:nvSpPr>
        <p:spPr/>
        <p:txBody>
          <a:bodyPr/>
          <a:lstStyle/>
          <a:p>
            <a:fld id="{CAAF786C-4158-4CEA-8978-50B6A6F1366A}" type="datetimeFigureOut">
              <a:rPr lang="en-US" smtClean="0"/>
              <a:t>5/30/2019</a:t>
            </a:fld>
            <a:endParaRPr lang="en-US"/>
          </a:p>
        </p:txBody>
      </p:sp>
      <p:sp>
        <p:nvSpPr>
          <p:cNvPr id="4" name="Footer Placeholder 3">
            <a:extLst>
              <a:ext uri="{FF2B5EF4-FFF2-40B4-BE49-F238E27FC236}">
                <a16:creationId xmlns:a16="http://schemas.microsoft.com/office/drawing/2014/main" id="{FBE862CF-2CBC-4D5A-9B4B-40B721A53E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8050E4-7B9C-4E6A-9B5F-E961C02DE0C6}"/>
              </a:ext>
            </a:extLst>
          </p:cNvPr>
          <p:cNvSpPr>
            <a:spLocks noGrp="1"/>
          </p:cNvSpPr>
          <p:nvPr>
            <p:ph type="sldNum" sz="quarter" idx="12"/>
          </p:nvPr>
        </p:nvSpPr>
        <p:spPr/>
        <p:txBody>
          <a:bodyPr/>
          <a:lstStyle/>
          <a:p>
            <a:fld id="{2FEECF29-C5D3-40A8-A823-B436D11DF338}" type="slidenum">
              <a:rPr lang="en-US" smtClean="0"/>
              <a:t>‹#›</a:t>
            </a:fld>
            <a:endParaRPr lang="en-US"/>
          </a:p>
        </p:txBody>
      </p:sp>
    </p:spTree>
    <p:extLst>
      <p:ext uri="{BB962C8B-B14F-4D97-AF65-F5344CB8AC3E}">
        <p14:creationId xmlns:p14="http://schemas.microsoft.com/office/powerpoint/2010/main" val="228100280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049409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9889853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1"/>
            <a:ext cx="11653523" cy="927940"/>
          </a:xfrm>
          <a:prstGeom prst="rect">
            <a:avLst/>
          </a:prstGeom>
        </p:spPr>
        <p:txBody>
          <a:bodyPr/>
          <a:lstStyle>
            <a:lvl1pPr algn="l">
              <a:defRPr sz="5094">
                <a:solidFill>
                  <a:schemeClr val="tx2"/>
                </a:solidFill>
              </a:defRPr>
            </a:lvl1pPr>
          </a:lstStyle>
          <a:p>
            <a:r>
              <a:rPr lang="en-US"/>
              <a:t>Click to edit Master title style</a:t>
            </a:r>
          </a:p>
        </p:txBody>
      </p:sp>
    </p:spTree>
    <p:extLst>
      <p:ext uri="{BB962C8B-B14F-4D97-AF65-F5344CB8AC3E}">
        <p14:creationId xmlns:p14="http://schemas.microsoft.com/office/powerpoint/2010/main" val="149567157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5/30/2019</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6.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4.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theme" Target="../theme/theme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image" Target="../media/image6.emf"/><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5/30/2019</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8"/>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3"/>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3745"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2884" fontAlgn="base">
              <a:spcBef>
                <a:spcPct val="0"/>
              </a:spcBef>
              <a:spcAft>
                <a:spcPct val="0"/>
              </a:spcAft>
            </a:pPr>
            <a:fld id="{83758903-653A-7442-ACA2-36E6579F0BEB}" type="slidenum">
              <a:rPr lang="en-US" smtClean="0">
                <a:ea typeface="ＭＳ Ｐゴシック" charset="0"/>
              </a:rPr>
              <a:pPr defTabSz="9128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4015333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p:fade/>
  </p:transition>
  <p:txStyles>
    <p:titleStyle>
      <a:lvl1pPr algn="l" defTabSz="912884" rtl="0" eaLnBrk="0" fontAlgn="base" hangingPunct="0">
        <a:lnSpc>
          <a:spcPct val="90000"/>
        </a:lnSpc>
        <a:spcBef>
          <a:spcPct val="0"/>
        </a:spcBef>
        <a:spcAft>
          <a:spcPct val="0"/>
        </a:spcAft>
        <a:defRPr lang="en-US" sz="5290" kern="1200" spc="-100" dirty="0">
          <a:ln w="3175">
            <a:noFill/>
          </a:ln>
          <a:solidFill>
            <a:schemeClr val="tx2"/>
          </a:solidFill>
          <a:latin typeface="+mj-lt"/>
          <a:ea typeface="ＭＳ Ｐゴシック" charset="0"/>
          <a:cs typeface="Segoe UI" pitchFamily="34" charset="0"/>
        </a:defRPr>
      </a:lvl1pPr>
      <a:lvl2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2pPr>
      <a:lvl3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3pPr>
      <a:lvl4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4pPr>
      <a:lvl5pPr algn="l" defTabSz="912884" rtl="0" eaLnBrk="0" fontAlgn="base" hangingPunct="0">
        <a:lnSpc>
          <a:spcPct val="90000"/>
        </a:lnSpc>
        <a:spcBef>
          <a:spcPct val="0"/>
        </a:spcBef>
        <a:spcAft>
          <a:spcPct val="0"/>
        </a:spcAft>
        <a:defRPr sz="5290">
          <a:solidFill>
            <a:schemeClr val="tx2"/>
          </a:solidFill>
          <a:latin typeface="Segoe UI Light" charset="0"/>
          <a:ea typeface="ＭＳ Ｐゴシック" charset="0"/>
          <a:cs typeface="Segoe UI" charset="0"/>
        </a:defRPr>
      </a:lvl5pPr>
      <a:lvl6pPr marL="447888"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6pPr>
      <a:lvl7pPr marL="895777"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7pPr>
      <a:lvl8pPr marL="134366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8pPr>
      <a:lvl9pPr marL="1791554" algn="l" defTabSz="912884" rtl="0" fontAlgn="base">
        <a:lnSpc>
          <a:spcPct val="90000"/>
        </a:lnSpc>
        <a:spcBef>
          <a:spcPct val="0"/>
        </a:spcBef>
        <a:spcAft>
          <a:spcPct val="0"/>
        </a:spcAft>
        <a:defRPr sz="5290">
          <a:solidFill>
            <a:schemeClr val="tx2"/>
          </a:solidFill>
          <a:latin typeface="Segoe UI Light" charset="0"/>
          <a:ea typeface="ＭＳ Ｐゴシック" charset="0"/>
          <a:cs typeface="Segoe UI" charset="0"/>
        </a:defRPr>
      </a:lvl9pPr>
    </p:titleStyle>
    <p:bodyStyle>
      <a:lvl1pPr marL="335916" indent="-335916" algn="l" defTabSz="912884" rtl="0" eaLnBrk="0" fontAlgn="base" hangingPunct="0">
        <a:lnSpc>
          <a:spcPct val="90000"/>
        </a:lnSpc>
        <a:spcBef>
          <a:spcPct val="20000"/>
        </a:spcBef>
        <a:spcAft>
          <a:spcPct val="0"/>
        </a:spcAft>
        <a:buSzPct val="90000"/>
        <a:buFont typeface="Arial" charset="0"/>
        <a:buChar char="•"/>
        <a:defRPr sz="3918" kern="1200">
          <a:solidFill>
            <a:schemeClr val="tx2"/>
          </a:solidFill>
          <a:latin typeface="+mj-lt"/>
          <a:ea typeface="ＭＳ Ｐゴシック" charset="0"/>
          <a:cs typeface="ＭＳ Ｐゴシック" charset="0"/>
        </a:defRPr>
      </a:lvl1pPr>
      <a:lvl2pPr marL="572302" indent="-236385" algn="l" defTabSz="91288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805" indent="-223945" algn="l" defTabSz="91288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749"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693" indent="-223945" algn="l" defTabSz="9128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279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72"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45"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19" indent="-228437" algn="l" defTabSz="91374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5" rtl="0" eaLnBrk="1" latinLnBrk="0" hangingPunct="1">
        <a:defRPr sz="1764" kern="1200">
          <a:solidFill>
            <a:schemeClr val="tx1"/>
          </a:solidFill>
          <a:latin typeface="+mn-lt"/>
          <a:ea typeface="+mn-ea"/>
          <a:cs typeface="+mn-cs"/>
        </a:defRPr>
      </a:lvl1pPr>
      <a:lvl2pPr marL="456872" algn="l" defTabSz="913745" rtl="0" eaLnBrk="1" latinLnBrk="0" hangingPunct="1">
        <a:defRPr sz="1764" kern="1200">
          <a:solidFill>
            <a:schemeClr val="tx1"/>
          </a:solidFill>
          <a:latin typeface="+mn-lt"/>
          <a:ea typeface="+mn-ea"/>
          <a:cs typeface="+mn-cs"/>
        </a:defRPr>
      </a:lvl2pPr>
      <a:lvl3pPr marL="913745" algn="l" defTabSz="913745" rtl="0" eaLnBrk="1" latinLnBrk="0" hangingPunct="1">
        <a:defRPr sz="1764" kern="1200">
          <a:solidFill>
            <a:schemeClr val="tx1"/>
          </a:solidFill>
          <a:latin typeface="+mn-lt"/>
          <a:ea typeface="+mn-ea"/>
          <a:cs typeface="+mn-cs"/>
        </a:defRPr>
      </a:lvl3pPr>
      <a:lvl4pPr marL="1370617" algn="l" defTabSz="913745" rtl="0" eaLnBrk="1" latinLnBrk="0" hangingPunct="1">
        <a:defRPr sz="1764" kern="1200">
          <a:solidFill>
            <a:schemeClr val="tx1"/>
          </a:solidFill>
          <a:latin typeface="+mn-lt"/>
          <a:ea typeface="+mn-ea"/>
          <a:cs typeface="+mn-cs"/>
        </a:defRPr>
      </a:lvl4pPr>
      <a:lvl5pPr marL="1827491" algn="l" defTabSz="913745" rtl="0" eaLnBrk="1" latinLnBrk="0" hangingPunct="1">
        <a:defRPr sz="1764" kern="1200">
          <a:solidFill>
            <a:schemeClr val="tx1"/>
          </a:solidFill>
          <a:latin typeface="+mn-lt"/>
          <a:ea typeface="+mn-ea"/>
          <a:cs typeface="+mn-cs"/>
        </a:defRPr>
      </a:lvl5pPr>
      <a:lvl6pPr marL="2284364" algn="l" defTabSz="913745" rtl="0" eaLnBrk="1" latinLnBrk="0" hangingPunct="1">
        <a:defRPr sz="1764" kern="1200">
          <a:solidFill>
            <a:schemeClr val="tx1"/>
          </a:solidFill>
          <a:latin typeface="+mn-lt"/>
          <a:ea typeface="+mn-ea"/>
          <a:cs typeface="+mn-cs"/>
        </a:defRPr>
      </a:lvl6pPr>
      <a:lvl7pPr marL="2741236" algn="l" defTabSz="913745" rtl="0" eaLnBrk="1" latinLnBrk="0" hangingPunct="1">
        <a:defRPr sz="1764" kern="1200">
          <a:solidFill>
            <a:schemeClr val="tx1"/>
          </a:solidFill>
          <a:latin typeface="+mn-lt"/>
          <a:ea typeface="+mn-ea"/>
          <a:cs typeface="+mn-cs"/>
        </a:defRPr>
      </a:lvl7pPr>
      <a:lvl8pPr marL="3198108" algn="l" defTabSz="913745" rtl="0" eaLnBrk="1" latinLnBrk="0" hangingPunct="1">
        <a:defRPr sz="1764" kern="1200">
          <a:solidFill>
            <a:schemeClr val="tx1"/>
          </a:solidFill>
          <a:latin typeface="+mn-lt"/>
          <a:ea typeface="+mn-ea"/>
          <a:cs typeface="+mn-cs"/>
        </a:defRPr>
      </a:lvl8pPr>
      <a:lvl9pPr marL="3654983" algn="l" defTabSz="913745"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ateamsw/learn-kubernete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png"/><Relationship Id="rId7" Type="http://schemas.openxmlformats.org/officeDocument/2006/relationships/image" Target="../media/image100.tiff"/><Relationship Id="rId2" Type="http://schemas.openxmlformats.org/officeDocument/2006/relationships/notesSlide" Target="../notesSlides/notesSlide10.xml"/><Relationship Id="rId1" Type="http://schemas.openxmlformats.org/officeDocument/2006/relationships/slideLayout" Target="../slideLayouts/slideLayout10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13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11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5.xml"/></Relationships>
</file>

<file path=ppt/slides/_rels/slide18.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svg"/><Relationship Id="rId18" Type="http://schemas.openxmlformats.org/officeDocument/2006/relationships/image" Target="../media/image129.png"/><Relationship Id="rId3" Type="http://schemas.openxmlformats.org/officeDocument/2006/relationships/image" Target="../media/image114.svg"/><Relationship Id="rId21" Type="http://schemas.openxmlformats.org/officeDocument/2006/relationships/image" Target="../media/image132.svg"/><Relationship Id="rId7" Type="http://schemas.openxmlformats.org/officeDocument/2006/relationships/image" Target="../media/image118.svg"/><Relationship Id="rId12" Type="http://schemas.openxmlformats.org/officeDocument/2006/relationships/image" Target="../media/image123.png"/><Relationship Id="rId17" Type="http://schemas.openxmlformats.org/officeDocument/2006/relationships/image" Target="../media/image128.svg"/><Relationship Id="rId2" Type="http://schemas.openxmlformats.org/officeDocument/2006/relationships/image" Target="../media/image113.png"/><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152.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5" Type="http://schemas.openxmlformats.org/officeDocument/2006/relationships/image" Target="../media/image126.svg"/><Relationship Id="rId10" Type="http://schemas.openxmlformats.org/officeDocument/2006/relationships/image" Target="../media/image121.png"/><Relationship Id="rId19" Type="http://schemas.openxmlformats.org/officeDocument/2006/relationships/image" Target="../media/image130.svg"/><Relationship Id="rId4" Type="http://schemas.openxmlformats.org/officeDocument/2006/relationships/image" Target="../media/image115.png"/><Relationship Id="rId9" Type="http://schemas.openxmlformats.org/officeDocument/2006/relationships/image" Target="../media/image120.svg"/><Relationship Id="rId14"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7.png"/><Relationship Id="rId55" Type="http://schemas.openxmlformats.org/officeDocument/2006/relationships/image" Target="../media/image81.png"/><Relationship Id="rId63" Type="http://schemas.openxmlformats.org/officeDocument/2006/relationships/image" Target="../media/image89.png"/><Relationship Id="rId68" Type="http://schemas.openxmlformats.org/officeDocument/2006/relationships/image" Target="../media/image94.png"/><Relationship Id="rId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44.png"/><Relationship Id="rId29"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79.png"/><Relationship Id="rId58" Type="http://schemas.openxmlformats.org/officeDocument/2006/relationships/image" Target="../media/image84.png"/><Relationship Id="rId66" Type="http://schemas.openxmlformats.org/officeDocument/2006/relationships/image" Target="../media/image9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3.png"/><Relationship Id="rId61" Type="http://schemas.openxmlformats.org/officeDocument/2006/relationships/image" Target="../media/image8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56" Type="http://schemas.openxmlformats.org/officeDocument/2006/relationships/image" Target="../media/image82.png"/><Relationship Id="rId64" Type="http://schemas.openxmlformats.org/officeDocument/2006/relationships/image" Target="../media/image90.png"/><Relationship Id="rId8" Type="http://schemas.openxmlformats.org/officeDocument/2006/relationships/image" Target="../media/image36.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59" Type="http://schemas.openxmlformats.org/officeDocument/2006/relationships/image" Target="../media/image85.png"/><Relationship Id="rId67" Type="http://schemas.openxmlformats.org/officeDocument/2006/relationships/image" Target="../media/image93.png"/><Relationship Id="rId20" Type="http://schemas.openxmlformats.org/officeDocument/2006/relationships/image" Target="../media/image48.png"/><Relationship Id="rId41" Type="http://schemas.openxmlformats.org/officeDocument/2006/relationships/image" Target="../media/image69.png"/><Relationship Id="rId54" Type="http://schemas.openxmlformats.org/officeDocument/2006/relationships/image" Target="../media/image80.png"/><Relationship Id="rId62"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Understanding Kubernetes</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https://github.com/ateamsw/learn-kubernetes</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17B5-CB62-455D-946A-9A2D0721E3F8}"/>
              </a:ext>
            </a:extLst>
          </p:cNvPr>
          <p:cNvSpPr>
            <a:spLocks noGrp="1"/>
          </p:cNvSpPr>
          <p:nvPr>
            <p:ph type="title"/>
          </p:nvPr>
        </p:nvSpPr>
        <p:spPr/>
        <p:txBody>
          <a:bodyPr/>
          <a:lstStyle/>
          <a:p>
            <a:r>
              <a:rPr lang="en-US" dirty="0"/>
              <a:t>Docker</a:t>
            </a:r>
          </a:p>
        </p:txBody>
      </p:sp>
      <p:sp>
        <p:nvSpPr>
          <p:cNvPr id="4" name="Rectangle 3">
            <a:extLst>
              <a:ext uri="{FF2B5EF4-FFF2-40B4-BE49-F238E27FC236}">
                <a16:creationId xmlns:a16="http://schemas.microsoft.com/office/drawing/2014/main" id="{50C3741D-6793-46F9-B668-6C50B67461C2}"/>
              </a:ext>
            </a:extLst>
          </p:cNvPr>
          <p:cNvSpPr/>
          <p:nvPr/>
        </p:nvSpPr>
        <p:spPr>
          <a:xfrm>
            <a:off x="517071" y="1418174"/>
            <a:ext cx="6096000" cy="424731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a:ea typeface="+mn-ea"/>
                <a:cs typeface="+mn-cs"/>
              </a:rPr>
              <a:t>Docker</a:t>
            </a:r>
            <a:r>
              <a:rPr kumimoji="0" lang="en-US" sz="1800" b="0" i="0" u="none" strike="noStrike" kern="1200" cap="none" spc="0" normalizeH="0" baseline="0" noProof="0" dirty="0">
                <a:ln>
                  <a:noFill/>
                </a:ln>
                <a:solidFill>
                  <a:srgbClr val="505050"/>
                </a:solidFill>
                <a:effectLst/>
                <a:uLnTx/>
                <a:uFillTx/>
                <a:latin typeface="Segoe UI"/>
                <a:ea typeface="+mn-ea"/>
                <a:cs typeface="+mn-cs"/>
              </a:rPr>
              <a:t> is a computer program that performs </a:t>
            </a:r>
            <a:r>
              <a:rPr kumimoji="0" lang="en-US" sz="1800" b="0" i="0" u="none" strike="noStrike" kern="1200" cap="none" spc="0" normalizeH="0" baseline="0" noProof="0" dirty="0">
                <a:ln>
                  <a:noFill/>
                </a:ln>
                <a:solidFill>
                  <a:srgbClr val="D83B01">
                    <a:lumMod val="60000"/>
                    <a:lumOff val="40000"/>
                  </a:srgbClr>
                </a:solidFill>
                <a:effectLst/>
                <a:uLnTx/>
                <a:uFillTx/>
                <a:latin typeface="Segoe UI"/>
                <a:ea typeface="+mn-ea"/>
                <a:cs typeface="+mn-cs"/>
              </a:rPr>
              <a:t>operating-system-level virtualization</a:t>
            </a:r>
            <a:r>
              <a:rPr kumimoji="0" lang="en-US" sz="1800" b="0" i="0" u="none" strike="noStrike" kern="1200" cap="none" spc="0" normalizeH="0" baseline="0" noProof="0" dirty="0">
                <a:ln>
                  <a:noFill/>
                </a:ln>
                <a:solidFill>
                  <a:srgbClr val="505050"/>
                </a:solidFill>
                <a:effectLst/>
                <a:uLnTx/>
                <a:uFillTx/>
                <a:latin typeface="Segoe UI"/>
                <a:ea typeface="+mn-ea"/>
                <a:cs typeface="+mn-cs"/>
              </a:rPr>
              <a:t>, also known as "containerization". It was first released in 2013 and is developed by Docker, Inc.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Docker is used to run software packages called "containers". In a typical example use case, one container runs a web server and web application, while a second container runs a database server that is used by the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Launched in March 2013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100 million+ Downloads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Over 75K+ Docker-</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ized</a:t>
            </a:r>
            <a:r>
              <a:rPr kumimoji="0" lang="en-US" sz="1800" b="0" i="0" u="none" strike="noStrike" kern="1200" cap="none" spc="0" normalizeH="0" baseline="0" noProof="0" dirty="0">
                <a:ln>
                  <a:noFill/>
                </a:ln>
                <a:solidFill>
                  <a:srgbClr val="505050"/>
                </a:solidFill>
                <a:effectLst/>
                <a:uLnTx/>
                <a:uFillTx/>
                <a:latin typeface="Segoe UI"/>
                <a:ea typeface="+mn-ea"/>
                <a:cs typeface="+mn-cs"/>
              </a:rPr>
              <a: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100+ Case Studies worldwide</a:t>
            </a:r>
          </a:p>
        </p:txBody>
      </p:sp>
      <p:sp>
        <p:nvSpPr>
          <p:cNvPr id="5" name="Rectangle 4">
            <a:extLst>
              <a:ext uri="{FF2B5EF4-FFF2-40B4-BE49-F238E27FC236}">
                <a16:creationId xmlns:a16="http://schemas.microsoft.com/office/drawing/2014/main" id="{60E89BF9-CFA5-4634-AD2B-F373ACBE4D87}"/>
              </a:ext>
            </a:extLst>
          </p:cNvPr>
          <p:cNvSpPr/>
          <p:nvPr/>
        </p:nvSpPr>
        <p:spPr>
          <a:xfrm>
            <a:off x="269240" y="6289612"/>
            <a:ext cx="49798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https://en.wikipedia.org/wiki/Docker_(software)</a:t>
            </a:r>
          </a:p>
        </p:txBody>
      </p:sp>
      <p:pic>
        <p:nvPicPr>
          <p:cNvPr id="6" name="Picture 5">
            <a:extLst>
              <a:ext uri="{FF2B5EF4-FFF2-40B4-BE49-F238E27FC236}">
                <a16:creationId xmlns:a16="http://schemas.microsoft.com/office/drawing/2014/main" id="{2EF56BA1-44D1-4A36-B74A-D0EFC629165C}"/>
              </a:ext>
            </a:extLst>
          </p:cNvPr>
          <p:cNvPicPr>
            <a:picLocks noChangeAspect="1"/>
          </p:cNvPicPr>
          <p:nvPr/>
        </p:nvPicPr>
        <p:blipFill>
          <a:blip r:embed="rId2"/>
          <a:stretch>
            <a:fillRect/>
          </a:stretch>
        </p:blipFill>
        <p:spPr>
          <a:xfrm>
            <a:off x="7462158" y="1605009"/>
            <a:ext cx="3861708" cy="3246987"/>
          </a:xfrm>
          <a:prstGeom prst="rect">
            <a:avLst/>
          </a:prstGeom>
        </p:spPr>
      </p:pic>
    </p:spTree>
    <p:extLst>
      <p:ext uri="{BB962C8B-B14F-4D97-AF65-F5344CB8AC3E}">
        <p14:creationId xmlns:p14="http://schemas.microsoft.com/office/powerpoint/2010/main" val="1829179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dirty="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72C6"/>
                </a:solidFill>
                <a:latin typeface="Segoe UI"/>
                <a:cs typeface="Segoe UI Semibold" panose="020B0702040204020203" pitchFamily="34" charset="0"/>
              </a:rPr>
              <a:t>An open source container runtime</a:t>
            </a:r>
          </a:p>
          <a:p>
            <a:pPr algn="ctr" defTabSz="914367">
              <a:spcAft>
                <a:spcPts val="588"/>
              </a:spcAft>
              <a:defRPr/>
            </a:pPr>
            <a:r>
              <a:rPr lang="en-US" sz="2353">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FROM scratch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COPY hello / </a:t>
            </a: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Create a docker image named </a:t>
            </a:r>
            <a:r>
              <a:rPr lang="en-US" sz="1800" b="1" dirty="0">
                <a:gradFill>
                  <a:gsLst>
                    <a:gs pos="1250">
                      <a:srgbClr val="505050"/>
                    </a:gs>
                    <a:gs pos="100000">
                      <a:srgbClr val="505050"/>
                    </a:gs>
                  </a:gsLst>
                  <a:lin ang="5400000" scaled="0"/>
                </a:gradFill>
                <a:latin typeface="Consolas" charset="0"/>
              </a:rPr>
              <a:t>hello-world</a:t>
            </a:r>
            <a:r>
              <a:rPr lang="en-US" sz="1800" dirty="0">
                <a:gradFill>
                  <a:gsLst>
                    <a:gs pos="1250">
                      <a:srgbClr val="505050"/>
                    </a:gs>
                    <a:gs pos="100000">
                      <a:srgbClr val="505050"/>
                    </a:gs>
                  </a:gsLst>
                  <a:lin ang="5400000" scaled="0"/>
                </a:gradFill>
                <a:latin typeface="Consolas" charset="0"/>
              </a:rPr>
              <a:t> and tagged </a:t>
            </a:r>
            <a:r>
              <a:rPr lang="en-US" sz="1800" b="1" dirty="0">
                <a:gradFill>
                  <a:gsLst>
                    <a:gs pos="1250">
                      <a:srgbClr val="505050"/>
                    </a:gs>
                    <a:gs pos="100000">
                      <a:srgbClr val="505050"/>
                    </a:gs>
                  </a:gsLst>
                  <a:lin ang="5400000" scaled="0"/>
                </a:gradFill>
                <a:latin typeface="Consolas" charset="0"/>
              </a:rPr>
              <a:t>latest</a:t>
            </a:r>
          </a:p>
          <a:p>
            <a:pPr marL="0" lvl="0" indent="0" defTabSz="914400">
              <a:lnSpc>
                <a:spcPct val="100000"/>
              </a:lnSpc>
              <a:spcBef>
                <a:spcPts val="0"/>
              </a:spcBef>
              <a:buSzTx/>
              <a:buNone/>
            </a:pPr>
            <a:r>
              <a:rPr lang="en-US" sz="1800" b="1" dirty="0">
                <a:solidFill>
                  <a:srgbClr val="0072C6"/>
                </a:solidFill>
                <a:latin typeface="Consolas" charset="0"/>
              </a:rPr>
              <a:t>$ docker build –t </a:t>
            </a:r>
            <a:r>
              <a:rPr lang="en-US" sz="1800" b="1" dirty="0" err="1">
                <a:solidFill>
                  <a:srgbClr val="0072C6"/>
                </a:solidFill>
                <a:latin typeface="Consolas" charset="0"/>
              </a:rPr>
              <a:t>hello-world:latest</a:t>
            </a:r>
            <a:r>
              <a:rPr lang="en-US" sz="1800" b="1" dirty="0">
                <a:solidFill>
                  <a:srgbClr val="0072C6"/>
                </a:solidFill>
                <a:latin typeface="Consolas" charset="0"/>
              </a:rPr>
              <a:t>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lnSpc>
                <a:spcPct val="100000"/>
              </a:lnSpc>
              <a:spcBef>
                <a:spcPts val="0"/>
              </a:spcBef>
              <a:buSzTx/>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a:t>
            </a:r>
            <a:r>
              <a:rPr lang="en-US" sz="1800" b="1" dirty="0" err="1">
                <a:solidFill>
                  <a:srgbClr val="0072C6"/>
                </a:solidFill>
                <a:latin typeface="Consolas" charset="0"/>
              </a:rPr>
              <a:t>hello-world:latest</a:t>
            </a:r>
            <a:endParaRPr lang="is-IS" sz="1800"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33521" y="583016"/>
            <a:ext cx="8647214" cy="854371"/>
          </a:xfrm>
        </p:spPr>
        <p:txBody>
          <a:bodyPr/>
          <a:lstStyle/>
          <a:p>
            <a:pPr algn="ctr"/>
            <a:r>
              <a:rPr lang="en-US" sz="4706"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1699128" y="1379888"/>
            <a:ext cx="8715990" cy="651728"/>
          </a:xfrm>
          <a:prstGeom prst="rect">
            <a:avLst/>
          </a:prstGeom>
          <a:noFill/>
        </p:spPr>
        <p:txBody>
          <a:bodyPr wrap="square" lIns="143428" tIns="143428" rIns="143428" bIns="143428" rtlCol="0">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2787494"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5985112"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9182730" y="5728339"/>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188"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4684042" y="4645144"/>
            <a:ext cx="2746163"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7823274" y="4645144"/>
            <a:ext cx="2862936"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1416625" y="4645144"/>
            <a:ext cx="2885760" cy="832765"/>
          </a:xfrm>
          <a:prstGeom prst="rect">
            <a:avLst/>
          </a:prstGeom>
          <a:noFill/>
        </p:spPr>
        <p:txBody>
          <a:bodyPr wrap="square" lIns="143428" tIns="143428" rIns="143428" bIns="143428" rtlCol="0" anchor="t">
            <a:spAutoFit/>
          </a:bodyPr>
          <a:lstStyle/>
          <a:p>
            <a:pPr marL="0" marR="0" lvl="0" indent="0" algn="ctr" defTabSz="914462"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3052386"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6250005" y="5800350"/>
            <a:ext cx="28118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852" y="2409104"/>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9389" y="2528548"/>
            <a:ext cx="2970706" cy="1822036"/>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78677" y="2393947"/>
            <a:ext cx="2356893" cy="2091238"/>
          </a:xfrm>
          <a:prstGeom prst="rect">
            <a:avLst/>
          </a:prstGeom>
        </p:spPr>
      </p:pic>
    </p:spTree>
    <p:extLst>
      <p:ext uri="{BB962C8B-B14F-4D97-AF65-F5344CB8AC3E}">
        <p14:creationId xmlns:p14="http://schemas.microsoft.com/office/powerpoint/2010/main" val="19829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Kubernetes / AKS</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452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9DDC80-5C1C-43D4-94E8-06C435D2465F}"/>
              </a:ext>
            </a:extLst>
          </p:cNvPr>
          <p:cNvSpPr>
            <a:spLocks noGrp="1"/>
          </p:cNvSpPr>
          <p:nvPr>
            <p:ph type="title"/>
          </p:nvPr>
        </p:nvSpPr>
        <p:spPr/>
        <p:txBody>
          <a:bodyPr/>
          <a:lstStyle/>
          <a:p>
            <a:r>
              <a:rPr lang="en-US"/>
              <a:t>Kubernetes: the industry leading orchestrator</a:t>
            </a:r>
          </a:p>
        </p:txBody>
      </p:sp>
      <p:grpSp>
        <p:nvGrpSpPr>
          <p:cNvPr id="30" name="Group 29">
            <a:extLst>
              <a:ext uri="{FF2B5EF4-FFF2-40B4-BE49-F238E27FC236}">
                <a16:creationId xmlns:a16="http://schemas.microsoft.com/office/drawing/2014/main" id="{432F9F04-82B6-8B42-A9A1-EEFB36044508}"/>
              </a:ext>
            </a:extLst>
          </p:cNvPr>
          <p:cNvGrpSpPr/>
          <p:nvPr/>
        </p:nvGrpSpPr>
        <p:grpSpPr>
          <a:xfrm>
            <a:off x="5087666" y="1524384"/>
            <a:ext cx="2016671" cy="2016671"/>
            <a:chOff x="5189537" y="1921279"/>
            <a:chExt cx="2057401" cy="2057401"/>
          </a:xfrm>
        </p:grpSpPr>
        <p:sp>
          <p:nvSpPr>
            <p:cNvPr id="31" name="Oval 30">
              <a:extLst>
                <a:ext uri="{FF2B5EF4-FFF2-40B4-BE49-F238E27FC236}">
                  <a16:creationId xmlns:a16="http://schemas.microsoft.com/office/drawing/2014/main" id="{BDAFA23E-0213-264A-A79C-00C4F689223D}"/>
                </a:ext>
              </a:extLst>
            </p:cNvPr>
            <p:cNvSpPr/>
            <p:nvPr/>
          </p:nvSpPr>
          <p:spPr bwMode="auto">
            <a:xfrm>
              <a:off x="5189537" y="1921279"/>
              <a:ext cx="2057401" cy="2057401"/>
            </a:xfrm>
            <a:prstGeom prst="ellipse">
              <a:avLst/>
            </a:prstGeom>
            <a:solidFill>
              <a:schemeClr val="bg1"/>
            </a:solidFill>
            <a:ln w="222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a:extLst>
                <a:ext uri="{FF2B5EF4-FFF2-40B4-BE49-F238E27FC236}">
                  <a16:creationId xmlns:a16="http://schemas.microsoft.com/office/drawing/2014/main" id="{21812565-040E-1D46-AAF4-3C09328BAE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3" name="Group 32">
            <a:extLst>
              <a:ext uri="{FF2B5EF4-FFF2-40B4-BE49-F238E27FC236}">
                <a16:creationId xmlns:a16="http://schemas.microsoft.com/office/drawing/2014/main" id="{23B55E57-7B4F-E843-9920-6C7A51453581}"/>
              </a:ext>
            </a:extLst>
          </p:cNvPr>
          <p:cNvGrpSpPr/>
          <p:nvPr/>
        </p:nvGrpSpPr>
        <p:grpSpPr>
          <a:xfrm>
            <a:off x="2248252" y="4317499"/>
            <a:ext cx="7695498" cy="144003"/>
            <a:chOff x="2292775" y="4770807"/>
            <a:chExt cx="7850923" cy="146912"/>
          </a:xfrm>
        </p:grpSpPr>
        <p:sp>
          <p:nvSpPr>
            <p:cNvPr id="34" name="Oval 33">
              <a:extLst>
                <a:ext uri="{FF2B5EF4-FFF2-40B4-BE49-F238E27FC236}">
                  <a16:creationId xmlns:a16="http://schemas.microsoft.com/office/drawing/2014/main" id="{124394AC-F03E-A643-B98F-9BC5CAC31441}"/>
                </a:ext>
              </a:extLst>
            </p:cNvPr>
            <p:cNvSpPr/>
            <p:nvPr/>
          </p:nvSpPr>
          <p:spPr bwMode="auto">
            <a:xfrm rot="16200000">
              <a:off x="2292775"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95A34E65-35C1-7E46-8E9B-756566F8EC98}"/>
                </a:ext>
              </a:extLst>
            </p:cNvPr>
            <p:cNvSpPr/>
            <p:nvPr/>
          </p:nvSpPr>
          <p:spPr bwMode="auto">
            <a:xfrm rot="16200000">
              <a:off x="6144780"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36" name="Oval 35">
              <a:extLst>
                <a:ext uri="{FF2B5EF4-FFF2-40B4-BE49-F238E27FC236}">
                  <a16:creationId xmlns:a16="http://schemas.microsoft.com/office/drawing/2014/main" id="{4576A5DF-1404-304C-AD39-36BE57EB469E}"/>
                </a:ext>
              </a:extLst>
            </p:cNvPr>
            <p:cNvSpPr/>
            <p:nvPr/>
          </p:nvSpPr>
          <p:spPr bwMode="auto">
            <a:xfrm rot="16200000">
              <a:off x="9996786" y="477080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37" name="Straight Connector 36">
              <a:extLst>
                <a:ext uri="{FF2B5EF4-FFF2-40B4-BE49-F238E27FC236}">
                  <a16:creationId xmlns:a16="http://schemas.microsoft.com/office/drawing/2014/main" id="{3F838D93-C6D2-C04A-ADB2-59A8F671354C}"/>
                </a:ext>
              </a:extLst>
            </p:cNvPr>
            <p:cNvCxnSpPr>
              <a:cxnSpLocks/>
            </p:cNvCxnSpPr>
            <p:nvPr/>
          </p:nvCxnSpPr>
          <p:spPr>
            <a:xfrm>
              <a:off x="2607176"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E807860-98BF-ED4E-AAD4-4E54641699EC}"/>
                </a:ext>
              </a:extLst>
            </p:cNvPr>
            <p:cNvCxnSpPr>
              <a:cxnSpLocks/>
            </p:cNvCxnSpPr>
            <p:nvPr/>
          </p:nvCxnSpPr>
          <p:spPr>
            <a:xfrm>
              <a:off x="6459181" y="4844263"/>
              <a:ext cx="3370115" cy="0"/>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9E2FC25-C70F-C345-BEB2-11F6E2912FB0}"/>
              </a:ext>
            </a:extLst>
          </p:cNvPr>
          <p:cNvGrpSpPr/>
          <p:nvPr/>
        </p:nvGrpSpPr>
        <p:grpSpPr>
          <a:xfrm>
            <a:off x="933075" y="4705330"/>
            <a:ext cx="10635632" cy="1197428"/>
            <a:chOff x="951037" y="5166472"/>
            <a:chExt cx="10850438" cy="1221612"/>
          </a:xfrm>
        </p:grpSpPr>
        <p:sp>
          <p:nvSpPr>
            <p:cNvPr id="40" name="TextBox 39">
              <a:extLst>
                <a:ext uri="{FF2B5EF4-FFF2-40B4-BE49-F238E27FC236}">
                  <a16:creationId xmlns:a16="http://schemas.microsoft.com/office/drawing/2014/main" id="{50E0571F-D6C1-4D4A-95BE-15648C1837E8}"/>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Public, private, hybrid, multi-cloud</a:t>
              </a:r>
            </a:p>
          </p:txBody>
        </p:sp>
        <p:sp>
          <p:nvSpPr>
            <p:cNvPr id="41" name="TextBox 40">
              <a:extLst>
                <a:ext uri="{FF2B5EF4-FFF2-40B4-BE49-F238E27FC236}">
                  <a16:creationId xmlns:a16="http://schemas.microsoft.com/office/drawing/2014/main" id="{A5DC1599-D0B5-1041-935B-B788B71069B8}"/>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65">
                  <a:solidFill>
                    <a:srgbClr val="000000"/>
                  </a:solidFill>
                  <a:latin typeface="Segoe UI"/>
                  <a:cs typeface="Segoe UI Semibold" panose="020B0702040204020203" pitchFamily="34" charset="0"/>
                </a:rPr>
                <a:t>Modular, pluggable, </a:t>
              </a:r>
              <a:r>
                <a:rPr lang="en-US" sz="1765" err="1">
                  <a:solidFill>
                    <a:srgbClr val="000000"/>
                  </a:solidFill>
                  <a:latin typeface="Segoe UI"/>
                  <a:cs typeface="Segoe UI Semibold" panose="020B0702040204020203" pitchFamily="34" charset="0"/>
                </a:rPr>
                <a:t>hookable</a:t>
              </a:r>
              <a:r>
                <a:rPr lang="en-US" sz="1765">
                  <a:solidFill>
                    <a:srgbClr val="000000"/>
                  </a:solidFill>
                  <a:latin typeface="Segoe UI"/>
                  <a:cs typeface="Segoe UI Semibold" panose="020B0702040204020203" pitchFamily="34" charset="0"/>
                </a:rPr>
                <a:t>, composable</a:t>
              </a:r>
            </a:p>
          </p:txBody>
        </p:sp>
        <p:sp>
          <p:nvSpPr>
            <p:cNvPr id="42" name="TextBox 41">
              <a:extLst>
                <a:ext uri="{FF2B5EF4-FFF2-40B4-BE49-F238E27FC236}">
                  <a16:creationId xmlns:a16="http://schemas.microsoft.com/office/drawing/2014/main" id="{B3695D55-6F12-C24A-8616-F273B87F3D7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defRPr/>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65">
                  <a:solidFill>
                    <a:srgbClr val="000000"/>
                  </a:solidFill>
                  <a:latin typeface="Segoe UI"/>
                  <a:cs typeface="Segoe UI Semibold" panose="020B0702040204020203" pitchFamily="34" charset="0"/>
                </a:rPr>
                <a:t>Auto-placement, auto-restart, auto-replication, auto-scaling</a:t>
              </a:r>
            </a:p>
          </p:txBody>
        </p:sp>
      </p:grpSp>
      <p:cxnSp>
        <p:nvCxnSpPr>
          <p:cNvPr id="43" name="Straight Connector 42">
            <a:extLst>
              <a:ext uri="{FF2B5EF4-FFF2-40B4-BE49-F238E27FC236}">
                <a16:creationId xmlns:a16="http://schemas.microsoft.com/office/drawing/2014/main" id="{947F0A93-9795-0147-BDF1-80ED0BA92037}"/>
              </a:ext>
            </a:extLst>
          </p:cNvPr>
          <p:cNvCxnSpPr>
            <a:cxnSpLocks/>
          </p:cNvCxnSpPr>
          <p:nvPr/>
        </p:nvCxnSpPr>
        <p:spPr>
          <a:xfrm flipV="1">
            <a:off x="6096000" y="3666340"/>
            <a:ext cx="0" cy="525873"/>
          </a:xfrm>
          <a:prstGeom prst="line">
            <a:avLst/>
          </a:prstGeom>
          <a:ln w="22225" cap="rnd">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45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500"/>
                                        <p:tgtEl>
                                          <p:spTgt spid="4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outVertical)">
                                      <p:cBhvr>
                                        <p:cTn id="17" dur="1000"/>
                                        <p:tgtEl>
                                          <p:spTgt spid="3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366" y="1902340"/>
            <a:ext cx="3015244" cy="219142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499" y="2060837"/>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7990" y="206083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499" y="2538652"/>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7990" y="2538651"/>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635" y="3016466"/>
            <a:ext cx="1204336" cy="426786"/>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1851" y="2184004"/>
            <a:ext cx="2674339" cy="199391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algn="ctr" defTabSz="913751"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09916" y="4237537"/>
            <a:ext cx="3457267" cy="452394"/>
          </a:xfrm>
          <a:prstGeom prst="rect">
            <a:avLst/>
          </a:prstGeom>
          <a:noFill/>
        </p:spPr>
        <p:txBody>
          <a:bodyPr wrap="square" lIns="179234" tIns="143387" rIns="179234" bIns="143387" rtlCol="0">
            <a:spAutoFit/>
          </a:bodyPr>
          <a:lstStyle/>
          <a:p>
            <a:pPr defTabSz="914049">
              <a:lnSpc>
                <a:spcPct val="90000"/>
              </a:lnSpc>
              <a:spcAft>
                <a:spcPts val="588"/>
              </a:spcAft>
            </a:pPr>
            <a:r>
              <a:rPr lang="en-US" sz="1174">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5760" y="2057650"/>
            <a:ext cx="1114134"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6947" y="2548826"/>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523" y="2057650"/>
            <a:ext cx="117088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err="1">
                <a:solidFill>
                  <a:srgbClr val="505050"/>
                </a:solidFill>
                <a:latin typeface="Segoe UI"/>
                <a:ea typeface="Segoe UI" pitchFamily="34" charset="0"/>
                <a:cs typeface="Segoe UI" pitchFamily="34" charset="0"/>
              </a:rPr>
              <a:t>etcd</a:t>
            </a:r>
            <a:r>
              <a:rPr lang="en-US" sz="980">
                <a:solidFill>
                  <a:srgbClr val="505050"/>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6762" y="2548826"/>
            <a:ext cx="1178645"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Controller </a:t>
            </a:r>
            <a:r>
              <a:rPr lang="en-US" sz="980" err="1">
                <a:solidFill>
                  <a:srgbClr val="505050"/>
                </a:solidFill>
                <a:latin typeface="Segoe UI"/>
                <a:ea typeface="Segoe UI" pitchFamily="34" charset="0"/>
                <a:cs typeface="Segoe UI" pitchFamily="34" charset="0"/>
              </a:rPr>
              <a:t>Mgr</a:t>
            </a:r>
            <a:endParaRPr lang="en-US" sz="980">
              <a:solidFill>
                <a:srgbClr val="505050"/>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6947" y="3014153"/>
            <a:ext cx="1111760" cy="430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980">
                <a:solidFill>
                  <a:srgbClr val="505050"/>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32" y="2982350"/>
            <a:ext cx="558221" cy="538826"/>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33" y="2848486"/>
            <a:ext cx="806554" cy="80655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32"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804" y="3251762"/>
            <a:ext cx="719028"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416" y="3005279"/>
            <a:ext cx="436224" cy="503551"/>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5180" y="3005747"/>
            <a:ext cx="437726" cy="489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latin typeface="Segoe UI"/>
            </a:endParaRPr>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252" y="284848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250" y="2591416"/>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766" y="2847156"/>
            <a:ext cx="806554" cy="806554"/>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766" y="2590087"/>
            <a:ext cx="962990" cy="150817"/>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387" y="3251762"/>
            <a:ext cx="737979"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7970" y="4462758"/>
            <a:ext cx="73798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900" y="4826736"/>
            <a:ext cx="8341290" cy="134102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9268" y="4587776"/>
            <a:ext cx="962990" cy="17025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4042" y="5035138"/>
            <a:ext cx="1861660" cy="898657"/>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35" y="5035138"/>
            <a:ext cx="1861660" cy="898657"/>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227" y="5035138"/>
            <a:ext cx="1861660" cy="898657"/>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59819" y="5035138"/>
            <a:ext cx="1861660" cy="898657"/>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defRPr/>
              </a:pPr>
              <a:r>
                <a:rPr lang="en-US" sz="980"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2480" y="1037157"/>
            <a:ext cx="4683160" cy="1291540"/>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3135" b="1" spc="0">
                <a:solidFill>
                  <a:srgbClr val="0072C6"/>
                </a:solidFill>
                <a:latin typeface="Segoe UI Light"/>
              </a:rPr>
              <a:t>How AKS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065" y="1905440"/>
            <a:ext cx="3024604" cy="2191428"/>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r>
              <a:rPr lang="en-US" sz="1567">
                <a:solidFill>
                  <a:srgbClr val="505050"/>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6351" y="2386623"/>
            <a:ext cx="2933717" cy="311062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Automated upgrades, patches</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Self-healing </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API server monitoring</a:t>
            </a:r>
          </a:p>
          <a:p>
            <a:pPr marL="280121" lvl="1" indent="-280121" defTabSz="914016">
              <a:lnSpc>
                <a:spcPct val="120000"/>
              </a:lnSpc>
              <a:spcBef>
                <a:spcPct val="0"/>
              </a:spcBef>
              <a:spcAft>
                <a:spcPts val="588"/>
              </a:spcAft>
              <a:buFont typeface="Wingdings" panose="05000000000000000000" pitchFamily="2" charset="2"/>
              <a:buChar char="ü"/>
              <a:defRPr/>
            </a:pPr>
            <a:r>
              <a:rPr lang="en-US" sz="137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016">
              <a:lnSpc>
                <a:spcPct val="120000"/>
              </a:lnSpc>
              <a:spcAft>
                <a:spcPts val="588"/>
              </a:spcAft>
              <a:defRPr/>
            </a:pPr>
            <a:endParaRPr lang="en-US" sz="1370" spc="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188186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10038166" cy="3829253"/>
          </a:xfrm>
          <a:prstGeom prst="rect">
            <a:avLst/>
          </a:prstGeom>
          <a:noFill/>
        </p:spPr>
        <p:txBody>
          <a:bodyPr wrap="square" lIns="143407" tIns="0" rIns="143407" bIns="0" rtlCol="0">
            <a:spAutoFit/>
          </a:bodyPr>
          <a:lstStyle/>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1.) Terminology and Overview</a:t>
            </a:r>
          </a:p>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2.) Setting up a Cluster</a:t>
            </a:r>
          </a:p>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3.) Working with your Cluster</a:t>
            </a:r>
          </a:p>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4.) Deploying Workloads to Kubernetes</a:t>
            </a:r>
          </a:p>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5.) Scalability</a:t>
            </a:r>
          </a:p>
          <a:p>
            <a:pPr marL="280067" indent="-280067" defTabSz="914225">
              <a:lnSpc>
                <a:spcPct val="90000"/>
              </a:lnSpc>
              <a:spcAft>
                <a:spcPts val="1175"/>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rPr>
              <a:t>6.) Advanced Topics</a:t>
            </a: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kern="0" spc="98" dirty="0">
              <a:solidFill>
                <a:srgbClr val="797979"/>
              </a:solidFill>
              <a:latin typeface="Segoe UI Semibold" panose="020B0702040204020203" pitchFamily="34" charset="0"/>
              <a:cs typeface="Segoe UI Semibold" panose="020B0702040204020203" pitchFamily="34" charset="0"/>
            </a:endParaRPr>
          </a:p>
          <a:p>
            <a:pPr marL="280067" indent="-280067" defTabSz="914225">
              <a:lnSpc>
                <a:spcPct val="90000"/>
              </a:lnSpc>
              <a:spcAft>
                <a:spcPts val="1175"/>
              </a:spcAft>
              <a:buClr>
                <a:srgbClr val="0072C6"/>
              </a:buClr>
              <a:buFont typeface="Arial" panose="020B0604020202020204" pitchFamily="34" charset="0"/>
              <a:buChar char="•"/>
            </a:pP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380961" y="436249"/>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0078D7"/>
                </a:solidFill>
                <a:latin typeface="Segoe UI Semibold"/>
              </a:rPr>
              <a:t>Kubernetes Walk Through</a:t>
            </a:r>
          </a:p>
        </p:txBody>
      </p:sp>
    </p:spTree>
    <p:extLst>
      <p:ext uri="{BB962C8B-B14F-4D97-AF65-F5344CB8AC3E}">
        <p14:creationId xmlns:p14="http://schemas.microsoft.com/office/powerpoint/2010/main" val="25265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a:extLst>
              <a:ext uri="{FF2B5EF4-FFF2-40B4-BE49-F238E27FC236}">
                <a16:creationId xmlns:a16="http://schemas.microsoft.com/office/drawing/2014/main" id="{228514D3-06C8-4EB8-A9A3-F70637058894}"/>
              </a:ext>
            </a:extLst>
          </p:cNvPr>
          <p:cNvSpPr txBox="1">
            <a:spLocks/>
          </p:cNvSpPr>
          <p:nvPr/>
        </p:nvSpPr>
        <p:spPr>
          <a:xfrm>
            <a:off x="268080" y="33214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3529" spc="-100">
                <a:solidFill>
                  <a:srgbClr val="0078D7"/>
                </a:solidFill>
                <a:latin typeface="Segoe UI Semibold"/>
              </a:rPr>
              <a:t>Work how you want with opensource tools and APIs</a:t>
            </a:r>
            <a:endParaRPr lang="en-US" sz="3529" spc="-100">
              <a:solidFill>
                <a:srgbClr val="0078D7"/>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3EE1806A-DB38-C048-A91D-A38E49A3C9D5}"/>
              </a:ext>
            </a:extLst>
          </p:cNvPr>
          <p:cNvSpPr/>
          <p:nvPr/>
        </p:nvSpPr>
        <p:spPr>
          <a:xfrm>
            <a:off x="385709" y="1091151"/>
            <a:ext cx="10914431" cy="374793"/>
          </a:xfrm>
          <a:prstGeom prst="rect">
            <a:avLst/>
          </a:prstGeom>
        </p:spPr>
        <p:txBody>
          <a:bodyPr wrap="square">
            <a:spAutoFit/>
          </a:bodyPr>
          <a:lstStyle/>
          <a:p>
            <a:pPr defTabSz="914225"/>
            <a:r>
              <a:rPr lang="en-US">
                <a:solidFill>
                  <a:srgbClr val="000000"/>
                </a:solidFill>
                <a:latin typeface="Segoe UI"/>
              </a:rPr>
              <a:t>Easily connect to SLA-backed Azure services with OSBA</a:t>
            </a:r>
          </a:p>
        </p:txBody>
      </p:sp>
      <p:sp>
        <p:nvSpPr>
          <p:cNvPr id="27" name="Rectangle 26">
            <a:extLst>
              <a:ext uri="{FF2B5EF4-FFF2-40B4-BE49-F238E27FC236}">
                <a16:creationId xmlns:a16="http://schemas.microsoft.com/office/drawing/2014/main" id="{23CC2DFB-4384-5F4F-AE70-7AD594886D85}"/>
              </a:ext>
            </a:extLst>
          </p:cNvPr>
          <p:cNvSpPr/>
          <p:nvPr/>
        </p:nvSpPr>
        <p:spPr bwMode="auto">
          <a:xfrm>
            <a:off x="6878405" y="2471116"/>
            <a:ext cx="2497116" cy="451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err="1">
                <a:solidFill>
                  <a:srgbClr val="0078D7"/>
                </a:solidFill>
                <a:latin typeface="Segoe UI"/>
                <a:cs typeface="Segoe UI" pitchFamily="34" charset="0"/>
              </a:rPr>
              <a:t>CosmosDB</a:t>
            </a:r>
            <a:endParaRPr lang="en-US" sz="1176" kern="0">
              <a:solidFill>
                <a:srgbClr val="0078D7"/>
              </a:solidFill>
              <a:latin typeface="Segoe UI"/>
              <a:cs typeface="Segoe UI" pitchFamily="34" charset="0"/>
            </a:endParaRPr>
          </a:p>
        </p:txBody>
      </p:sp>
      <p:sp>
        <p:nvSpPr>
          <p:cNvPr id="28" name="Rectangle 27">
            <a:extLst>
              <a:ext uri="{FF2B5EF4-FFF2-40B4-BE49-F238E27FC236}">
                <a16:creationId xmlns:a16="http://schemas.microsoft.com/office/drawing/2014/main" id="{CBC34EB3-BD96-0447-97E1-D9771E3C5D29}"/>
              </a:ext>
            </a:extLst>
          </p:cNvPr>
          <p:cNvSpPr/>
          <p:nvPr/>
        </p:nvSpPr>
        <p:spPr bwMode="auto">
          <a:xfrm>
            <a:off x="9534762" y="2486942"/>
            <a:ext cx="2497115" cy="451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Redis Cache</a:t>
            </a:r>
          </a:p>
        </p:txBody>
      </p:sp>
      <p:sp>
        <p:nvSpPr>
          <p:cNvPr id="32" name="Rectangle 31">
            <a:extLst>
              <a:ext uri="{FF2B5EF4-FFF2-40B4-BE49-F238E27FC236}">
                <a16:creationId xmlns:a16="http://schemas.microsoft.com/office/drawing/2014/main" id="{E9A3B266-8828-FE42-A3F3-0B4979BF84B1}"/>
              </a:ext>
            </a:extLst>
          </p:cNvPr>
          <p:cNvSpPr/>
          <p:nvPr/>
        </p:nvSpPr>
        <p:spPr bwMode="auto">
          <a:xfrm>
            <a:off x="6873645" y="3105820"/>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SQL Database</a:t>
            </a:r>
          </a:p>
        </p:txBody>
      </p:sp>
      <p:pic>
        <p:nvPicPr>
          <p:cNvPr id="33" name="Graphic 32">
            <a:extLst>
              <a:ext uri="{FF2B5EF4-FFF2-40B4-BE49-F238E27FC236}">
                <a16:creationId xmlns:a16="http://schemas.microsoft.com/office/drawing/2014/main" id="{35474103-4D59-7744-BC0E-1AA428B24C2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320124" y="3171083"/>
            <a:ext cx="282734" cy="294515"/>
          </a:xfrm>
          <a:prstGeom prst="rect">
            <a:avLst/>
          </a:prstGeom>
        </p:spPr>
      </p:pic>
      <p:pic>
        <p:nvPicPr>
          <p:cNvPr id="34" name="Graphic 33">
            <a:extLst>
              <a:ext uri="{FF2B5EF4-FFF2-40B4-BE49-F238E27FC236}">
                <a16:creationId xmlns:a16="http://schemas.microsoft.com/office/drawing/2014/main" id="{BD4E30EE-D126-B44A-BEEE-F9D2DF7AA8D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46771" y="2566903"/>
            <a:ext cx="244639" cy="280779"/>
          </a:xfrm>
          <a:prstGeom prst="rect">
            <a:avLst/>
          </a:prstGeom>
        </p:spPr>
      </p:pic>
      <p:pic>
        <p:nvPicPr>
          <p:cNvPr id="35" name="Graphic 34">
            <a:extLst>
              <a:ext uri="{FF2B5EF4-FFF2-40B4-BE49-F238E27FC236}">
                <a16:creationId xmlns:a16="http://schemas.microsoft.com/office/drawing/2014/main" id="{E0BBFBB4-4307-DE4C-B5ED-16F4F2C13EE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10210" y="2605076"/>
            <a:ext cx="303266" cy="215963"/>
          </a:xfrm>
          <a:prstGeom prst="rect">
            <a:avLst/>
          </a:prstGeom>
        </p:spPr>
      </p:pic>
      <p:sp>
        <p:nvSpPr>
          <p:cNvPr id="36" name="Rectangle 35">
            <a:extLst>
              <a:ext uri="{FF2B5EF4-FFF2-40B4-BE49-F238E27FC236}">
                <a16:creationId xmlns:a16="http://schemas.microsoft.com/office/drawing/2014/main" id="{573DB6B6-0F20-244C-A9CE-6C91CF960C82}"/>
              </a:ext>
            </a:extLst>
          </p:cNvPr>
          <p:cNvSpPr/>
          <p:nvPr/>
        </p:nvSpPr>
        <p:spPr bwMode="auto">
          <a:xfrm>
            <a:off x="6870900" y="3692852"/>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Azure Database </a:t>
            </a:r>
          </a:p>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for MySQL</a:t>
            </a:r>
          </a:p>
        </p:txBody>
      </p:sp>
      <p:sp>
        <p:nvSpPr>
          <p:cNvPr id="37" name="Rectangle 36">
            <a:extLst>
              <a:ext uri="{FF2B5EF4-FFF2-40B4-BE49-F238E27FC236}">
                <a16:creationId xmlns:a16="http://schemas.microsoft.com/office/drawing/2014/main" id="{5C99216B-E048-CD42-8F51-B706FCB8A2C2}"/>
              </a:ext>
            </a:extLst>
          </p:cNvPr>
          <p:cNvSpPr/>
          <p:nvPr/>
        </p:nvSpPr>
        <p:spPr bwMode="auto">
          <a:xfrm>
            <a:off x="9534761" y="3075507"/>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Event Hubs</a:t>
            </a:r>
          </a:p>
        </p:txBody>
      </p:sp>
      <p:sp>
        <p:nvSpPr>
          <p:cNvPr id="38" name="Rectangle 37">
            <a:extLst>
              <a:ext uri="{FF2B5EF4-FFF2-40B4-BE49-F238E27FC236}">
                <a16:creationId xmlns:a16="http://schemas.microsoft.com/office/drawing/2014/main" id="{6D27E4FC-F6A4-824E-B6EE-929345F98D5C}"/>
              </a:ext>
            </a:extLst>
          </p:cNvPr>
          <p:cNvSpPr/>
          <p:nvPr/>
        </p:nvSpPr>
        <p:spPr bwMode="auto">
          <a:xfrm>
            <a:off x="9534761" y="3767373"/>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Service Bus</a:t>
            </a:r>
          </a:p>
        </p:txBody>
      </p:sp>
      <p:sp>
        <p:nvSpPr>
          <p:cNvPr id="39" name="Rectangle 38">
            <a:extLst>
              <a:ext uri="{FF2B5EF4-FFF2-40B4-BE49-F238E27FC236}">
                <a16:creationId xmlns:a16="http://schemas.microsoft.com/office/drawing/2014/main" id="{9EAFB92F-1EA2-5441-90C2-7C1C865EC863}"/>
              </a:ext>
            </a:extLst>
          </p:cNvPr>
          <p:cNvSpPr/>
          <p:nvPr/>
        </p:nvSpPr>
        <p:spPr bwMode="auto">
          <a:xfrm>
            <a:off x="9534761" y="4493093"/>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Azure Storage</a:t>
            </a:r>
          </a:p>
        </p:txBody>
      </p:sp>
      <p:sp>
        <p:nvSpPr>
          <p:cNvPr id="40" name="Rectangle 39">
            <a:extLst>
              <a:ext uri="{FF2B5EF4-FFF2-40B4-BE49-F238E27FC236}">
                <a16:creationId xmlns:a16="http://schemas.microsoft.com/office/drawing/2014/main" id="{3B396C34-2CE1-7E4E-A2C5-75C737B8AD15}"/>
              </a:ext>
            </a:extLst>
          </p:cNvPr>
          <p:cNvSpPr/>
          <p:nvPr/>
        </p:nvSpPr>
        <p:spPr bwMode="auto">
          <a:xfrm>
            <a:off x="6887993" y="4409234"/>
            <a:ext cx="2497114" cy="5289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2" rIns="0" bIns="146242" numCol="1" spcCol="0" rtlCol="0" fromWordArt="0" anchor="t" anchorCtr="0" forceAA="0" compatLnSpc="1">
            <a:prstTxWarp prst="textNoShape">
              <a:avLst/>
            </a:prstTxWarp>
            <a:noAutofit/>
          </a:bodyPr>
          <a:lstStyle/>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Azure Database </a:t>
            </a:r>
          </a:p>
          <a:p>
            <a:pPr defTabSz="931946" fontAlgn="base">
              <a:lnSpc>
                <a:spcPct val="90000"/>
              </a:lnSpc>
              <a:spcBef>
                <a:spcPct val="0"/>
              </a:spcBef>
              <a:spcAft>
                <a:spcPct val="0"/>
              </a:spcAft>
              <a:defRPr/>
            </a:pPr>
            <a:r>
              <a:rPr lang="en-US" sz="1176" kern="0">
                <a:solidFill>
                  <a:srgbClr val="0078D7"/>
                </a:solidFill>
                <a:latin typeface="Segoe UI"/>
                <a:cs typeface="Segoe UI" pitchFamily="34" charset="0"/>
              </a:rPr>
              <a:t>for </a:t>
            </a:r>
            <a:r>
              <a:rPr lang="en-US" sz="1176" kern="0" err="1">
                <a:solidFill>
                  <a:srgbClr val="0078D7"/>
                </a:solidFill>
                <a:latin typeface="Segoe UI"/>
                <a:cs typeface="Segoe UI" pitchFamily="34" charset="0"/>
              </a:rPr>
              <a:t>PosgreSQL</a:t>
            </a:r>
            <a:endParaRPr lang="en-US" sz="1176" kern="0">
              <a:solidFill>
                <a:srgbClr val="0078D7"/>
              </a:solidFill>
              <a:latin typeface="Segoe UI"/>
              <a:cs typeface="Segoe UI" pitchFamily="34" charset="0"/>
            </a:endParaRPr>
          </a:p>
        </p:txBody>
      </p:sp>
      <p:cxnSp>
        <p:nvCxnSpPr>
          <p:cNvPr id="41" name="Straight Connector 40">
            <a:extLst>
              <a:ext uri="{FF2B5EF4-FFF2-40B4-BE49-F238E27FC236}">
                <a16:creationId xmlns:a16="http://schemas.microsoft.com/office/drawing/2014/main" id="{0CBCB705-F597-B54B-8B26-1910229A7DCA}"/>
              </a:ext>
            </a:extLst>
          </p:cNvPr>
          <p:cNvCxnSpPr>
            <a:cxnSpLocks/>
          </p:cNvCxnSpPr>
          <p:nvPr/>
        </p:nvCxnSpPr>
        <p:spPr>
          <a:xfrm flipV="1">
            <a:off x="3148032" y="3731949"/>
            <a:ext cx="927846" cy="1"/>
          </a:xfrm>
          <a:prstGeom prst="line">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43B2718B-FDD5-E348-BF41-FB9BE7A55D38}"/>
              </a:ext>
            </a:extLst>
          </p:cNvPr>
          <p:cNvSpPr txBox="1">
            <a:spLocks/>
          </p:cNvSpPr>
          <p:nvPr/>
        </p:nvSpPr>
        <p:spPr>
          <a:xfrm>
            <a:off x="1347662" y="4210774"/>
            <a:ext cx="1813436" cy="1453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3927" fontAlgn="base">
              <a:spcAft>
                <a:spcPct val="0"/>
              </a:spcAft>
            </a:pPr>
            <a:r>
              <a:rPr lang="en-US" sz="1176" b="1" spc="-100">
                <a:solidFill>
                  <a:srgbClr val="0078D7"/>
                </a:solidFill>
                <a:latin typeface="Segoe UI"/>
              </a:rPr>
              <a:t>Azure Kubernetes Service</a:t>
            </a:r>
          </a:p>
        </p:txBody>
      </p:sp>
      <p:cxnSp>
        <p:nvCxnSpPr>
          <p:cNvPr id="68" name="Straight Connector 67">
            <a:extLst>
              <a:ext uri="{FF2B5EF4-FFF2-40B4-BE49-F238E27FC236}">
                <a16:creationId xmlns:a16="http://schemas.microsoft.com/office/drawing/2014/main" id="{665F050E-6AF7-E045-8E6A-03A8323F8E40}"/>
              </a:ext>
            </a:extLst>
          </p:cNvPr>
          <p:cNvCxnSpPr>
            <a:cxnSpLocks/>
          </p:cNvCxnSpPr>
          <p:nvPr/>
        </p:nvCxnSpPr>
        <p:spPr>
          <a:xfrm flipV="1">
            <a:off x="4945914" y="3730047"/>
            <a:ext cx="897011" cy="1"/>
          </a:xfrm>
          <a:prstGeom prst="line">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4282513-4257-8A4D-93AF-C71C7AF98F61}"/>
              </a:ext>
            </a:extLst>
          </p:cNvPr>
          <p:cNvSpPr/>
          <p:nvPr/>
        </p:nvSpPr>
        <p:spPr bwMode="auto">
          <a:xfrm rot="17580000" flipH="1">
            <a:off x="8855623" y="3765036"/>
            <a:ext cx="588796" cy="5887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Graphic 74">
            <a:extLst>
              <a:ext uri="{FF2B5EF4-FFF2-40B4-BE49-F238E27FC236}">
                <a16:creationId xmlns:a16="http://schemas.microsoft.com/office/drawing/2014/main" id="{D519BC39-EADD-BB42-988B-7685E3828F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08086" y="4533428"/>
            <a:ext cx="297333" cy="340581"/>
          </a:xfrm>
          <a:prstGeom prst="rect">
            <a:avLst/>
          </a:prstGeom>
        </p:spPr>
      </p:pic>
      <p:sp>
        <p:nvSpPr>
          <p:cNvPr id="7" name="Oval 6">
            <a:extLst>
              <a:ext uri="{FF2B5EF4-FFF2-40B4-BE49-F238E27FC236}">
                <a16:creationId xmlns:a16="http://schemas.microsoft.com/office/drawing/2014/main" id="{CF18EA40-489E-1343-ACA4-FB8912768097}"/>
              </a:ext>
            </a:extLst>
          </p:cNvPr>
          <p:cNvSpPr/>
          <p:nvPr/>
        </p:nvSpPr>
        <p:spPr bwMode="auto">
          <a:xfrm>
            <a:off x="6219531" y="2476870"/>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AFE1517F-0459-D44D-BDD8-7F586915F8B6}"/>
              </a:ext>
            </a:extLst>
          </p:cNvPr>
          <p:cNvSpPr/>
          <p:nvPr/>
        </p:nvSpPr>
        <p:spPr bwMode="auto">
          <a:xfrm>
            <a:off x="6219531" y="3085761"/>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1EF772EF-5008-FE44-970B-33A6FC663B9B}"/>
              </a:ext>
            </a:extLst>
          </p:cNvPr>
          <p:cNvSpPr/>
          <p:nvPr/>
        </p:nvSpPr>
        <p:spPr bwMode="auto">
          <a:xfrm>
            <a:off x="6219531" y="3772523"/>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830733CD-E519-9245-AFC7-98DB1A09CAAD}"/>
              </a:ext>
            </a:extLst>
          </p:cNvPr>
          <p:cNvSpPr/>
          <p:nvPr/>
        </p:nvSpPr>
        <p:spPr bwMode="auto">
          <a:xfrm>
            <a:off x="6219531" y="4461408"/>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2AF90343-F6CE-C647-9BC0-5BB9128056CB}"/>
              </a:ext>
            </a:extLst>
          </p:cNvPr>
          <p:cNvSpPr/>
          <p:nvPr/>
        </p:nvSpPr>
        <p:spPr bwMode="auto">
          <a:xfrm>
            <a:off x="8914442" y="2476870"/>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8D4A5A0-8DB4-044D-B12B-FAE381FB6771}"/>
              </a:ext>
            </a:extLst>
          </p:cNvPr>
          <p:cNvSpPr/>
          <p:nvPr/>
        </p:nvSpPr>
        <p:spPr bwMode="auto">
          <a:xfrm>
            <a:off x="8914442" y="3085761"/>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471E0EC8-BDA6-2943-9517-31065BF2301A}"/>
              </a:ext>
            </a:extLst>
          </p:cNvPr>
          <p:cNvSpPr/>
          <p:nvPr/>
        </p:nvSpPr>
        <p:spPr bwMode="auto">
          <a:xfrm>
            <a:off x="8914442" y="3772523"/>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1FE65D7E-AFB2-EE43-8826-A5BA05C8F433}"/>
              </a:ext>
            </a:extLst>
          </p:cNvPr>
          <p:cNvSpPr/>
          <p:nvPr/>
        </p:nvSpPr>
        <p:spPr bwMode="auto">
          <a:xfrm>
            <a:off x="8914442" y="4461408"/>
            <a:ext cx="484623" cy="484623"/>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C0732E7-0B1B-EB4B-8983-CC9D12B002FE}"/>
              </a:ext>
            </a:extLst>
          </p:cNvPr>
          <p:cNvSpPr/>
          <p:nvPr/>
        </p:nvSpPr>
        <p:spPr bwMode="auto">
          <a:xfrm>
            <a:off x="5974765" y="2241549"/>
            <a:ext cx="4808553" cy="2935204"/>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 name="Graphic 101">
            <a:extLst>
              <a:ext uri="{FF2B5EF4-FFF2-40B4-BE49-F238E27FC236}">
                <a16:creationId xmlns:a16="http://schemas.microsoft.com/office/drawing/2014/main" id="{E6FE4B8B-B751-DB4D-900D-82D809C89B8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45598" y="4556049"/>
            <a:ext cx="231784" cy="295338"/>
          </a:xfrm>
          <a:prstGeom prst="rect">
            <a:avLst/>
          </a:prstGeom>
        </p:spPr>
      </p:pic>
      <p:pic>
        <p:nvPicPr>
          <p:cNvPr id="103" name="Graphic 102">
            <a:extLst>
              <a:ext uri="{FF2B5EF4-FFF2-40B4-BE49-F238E27FC236}">
                <a16:creationId xmlns:a16="http://schemas.microsoft.com/office/drawing/2014/main" id="{C632CDA5-1A0A-3C45-AD58-1B382753BE95}"/>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333662" y="3847042"/>
            <a:ext cx="263365" cy="336879"/>
          </a:xfrm>
          <a:prstGeom prst="rect">
            <a:avLst/>
          </a:prstGeom>
        </p:spPr>
      </p:pic>
      <p:pic>
        <p:nvPicPr>
          <p:cNvPr id="104" name="Graphic 103">
            <a:extLst>
              <a:ext uri="{FF2B5EF4-FFF2-40B4-BE49-F238E27FC236}">
                <a16:creationId xmlns:a16="http://schemas.microsoft.com/office/drawing/2014/main" id="{448F0FFD-EF35-474A-886B-6B43B7F13E76}"/>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018801" y="3191102"/>
            <a:ext cx="259928" cy="268086"/>
          </a:xfrm>
          <a:prstGeom prst="rect">
            <a:avLst/>
          </a:prstGeom>
        </p:spPr>
      </p:pic>
      <p:pic>
        <p:nvPicPr>
          <p:cNvPr id="105" name="Graphic 104">
            <a:extLst>
              <a:ext uri="{FF2B5EF4-FFF2-40B4-BE49-F238E27FC236}">
                <a16:creationId xmlns:a16="http://schemas.microsoft.com/office/drawing/2014/main" id="{B7FBBCCD-FC5C-FC4E-80E0-8D4CA9B65257}"/>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035375" y="3896550"/>
            <a:ext cx="243354" cy="243354"/>
          </a:xfrm>
          <a:prstGeom prst="rect">
            <a:avLst/>
          </a:prstGeom>
        </p:spPr>
      </p:pic>
      <p:pic>
        <p:nvPicPr>
          <p:cNvPr id="106" name="Graphic 105">
            <a:extLst>
              <a:ext uri="{FF2B5EF4-FFF2-40B4-BE49-F238E27FC236}">
                <a16:creationId xmlns:a16="http://schemas.microsoft.com/office/drawing/2014/main" id="{A3F1C5F8-908E-B84D-ADAF-E8C8895D4368}"/>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691856" y="3191103"/>
            <a:ext cx="1148978" cy="848309"/>
          </a:xfrm>
          <a:prstGeom prst="rect">
            <a:avLst/>
          </a:prstGeom>
        </p:spPr>
      </p:pic>
      <p:sp>
        <p:nvSpPr>
          <p:cNvPr id="42" name="Rectangle: Rounded Corners 41">
            <a:extLst>
              <a:ext uri="{FF2B5EF4-FFF2-40B4-BE49-F238E27FC236}">
                <a16:creationId xmlns:a16="http://schemas.microsoft.com/office/drawing/2014/main" id="{F9952BF3-6B83-434F-B50B-8BC9567E36B3}"/>
              </a:ext>
            </a:extLst>
          </p:cNvPr>
          <p:cNvSpPr/>
          <p:nvPr/>
        </p:nvSpPr>
        <p:spPr bwMode="auto">
          <a:xfrm>
            <a:off x="4106928" y="3347613"/>
            <a:ext cx="790811" cy="790811"/>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2">
              <a:solidFill>
                <a:srgbClr val="505050"/>
              </a:solidFill>
              <a:latin typeface="Segoe UI"/>
              <a:cs typeface="Segoe UI" pitchFamily="34" charset="0"/>
            </a:endParaRPr>
          </a:p>
        </p:txBody>
      </p:sp>
      <p:pic>
        <p:nvPicPr>
          <p:cNvPr id="43" name="Graphic 42">
            <a:extLst>
              <a:ext uri="{FF2B5EF4-FFF2-40B4-BE49-F238E27FC236}">
                <a16:creationId xmlns:a16="http://schemas.microsoft.com/office/drawing/2014/main" id="{143B53A8-9C5E-42AB-B140-D32D0949861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62446" y="3500812"/>
            <a:ext cx="463296" cy="467971"/>
          </a:xfrm>
          <a:prstGeom prst="rect">
            <a:avLst/>
          </a:prstGeom>
        </p:spPr>
      </p:pic>
      <p:sp>
        <p:nvSpPr>
          <p:cNvPr id="44" name="Title 1">
            <a:extLst>
              <a:ext uri="{FF2B5EF4-FFF2-40B4-BE49-F238E27FC236}">
                <a16:creationId xmlns:a16="http://schemas.microsoft.com/office/drawing/2014/main" id="{C1CC581A-0B46-41CE-883C-BE7DE978EFDA}"/>
              </a:ext>
            </a:extLst>
          </p:cNvPr>
          <p:cNvSpPr txBox="1">
            <a:spLocks/>
          </p:cNvSpPr>
          <p:nvPr/>
        </p:nvSpPr>
        <p:spPr>
          <a:xfrm>
            <a:off x="4106928" y="3095562"/>
            <a:ext cx="944194" cy="14787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defRPr/>
            </a:pPr>
            <a:r>
              <a:rPr lang="en-US" sz="961" spc="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Open Source Broker for Azure (OSBA)</a:t>
            </a:r>
          </a:p>
        </p:txBody>
      </p:sp>
    </p:spTree>
    <p:extLst>
      <p:ext uri="{BB962C8B-B14F-4D97-AF65-F5344CB8AC3E}">
        <p14:creationId xmlns:p14="http://schemas.microsoft.com/office/powerpoint/2010/main" val="1312559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a:t>Azure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9624" y="189101"/>
            <a:ext cx="11632291" cy="614610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73"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00"/>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89595"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a:t>
              </a:r>
            </a:p>
          </p:txBody>
        </p:sp>
        <p:pic>
          <p:nvPicPr>
            <p:cNvPr id="3" name="Picture 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a:t>
              </a:r>
            </a:p>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273"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44798"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CosmosDB</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13" cstate="email">
                <a:biLevel thresh="25000"/>
                <a:extLst>
                  <a:ext uri="{28A0092B-C50C-407E-A947-70E740481C1C}">
                    <a14:useLocalDpi xmlns:a14="http://schemas.microsoft.com/office/drawing/2010/main"/>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email">
                <a:biLevel thresh="25000"/>
                <a:extLst>
                  <a:ext uri="{28A0092B-C50C-407E-A947-70E740481C1C}">
                    <a14:useLocalDpi xmlns:a14="http://schemas.microsoft.com/office/drawing/2010/main"/>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13493" rtl="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email">
                <a:biLevel thresh="25000"/>
                <a:extLst>
                  <a:ext uri="{28A0092B-C50C-407E-A947-70E740481C1C}">
                    <a14:useLocalDpi xmlns:a14="http://schemas.microsoft.com/office/drawing/2010/main"/>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email">
                <a:biLevel thresh="25000"/>
                <a:extLst>
                  <a:ext uri="{28A0092B-C50C-407E-A947-70E740481C1C}">
                    <a14:useLocalDpi xmlns:a14="http://schemas.microsoft.com/office/drawing/2010/main"/>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email">
              <a:biLevel thresh="25000"/>
              <a:extLst>
                <a:ext uri="{28A0092B-C50C-407E-A947-70E740481C1C}">
                  <a14:useLocalDpi xmlns:a14="http://schemas.microsoft.com/office/drawing/2010/main"/>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17919" rIns="0" bIns="89595"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email">
              <a:biLevel thresh="25000"/>
              <a:extLst>
                <a:ext uri="{28A0092B-C50C-407E-A947-70E740481C1C}">
                  <a14:useLocalDpi xmlns:a14="http://schemas.microsoft.com/office/drawing/2010/main"/>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email">
              <a:biLevel thresh="25000"/>
              <a:extLst>
                <a:ext uri="{28A0092B-C50C-407E-A947-70E740481C1C}">
                  <a14:useLocalDpi xmlns:a14="http://schemas.microsoft.com/office/drawing/2010/main"/>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email">
              <a:biLevel thresh="25000"/>
              <a:extLst>
                <a:ext uri="{28A0092B-C50C-407E-A947-70E740481C1C}">
                  <a14:useLocalDpi xmlns:a14="http://schemas.microsoft.com/office/drawing/2010/main"/>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3583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email">
                <a:biLevel thresh="25000"/>
                <a:extLst>
                  <a:ext uri="{28A0092B-C50C-407E-A947-70E740481C1C}">
                    <a14:useLocalDpi xmlns:a14="http://schemas.microsoft.com/office/drawing/2010/main"/>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email">
                <a:biLevel thresh="25000"/>
                <a:extLst>
                  <a:ext uri="{28A0092B-C50C-407E-A947-70E740481C1C}">
                    <a14:useLocalDpi xmlns:a14="http://schemas.microsoft.com/office/drawing/2010/main"/>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email">
                <a:biLevel thresh="25000"/>
                <a:extLst>
                  <a:ext uri="{28A0092B-C50C-407E-A947-70E740481C1C}">
                    <a14:useLocalDpi xmlns:a14="http://schemas.microsoft.com/office/drawing/2010/main"/>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email">
                <a:biLevel thresh="25000"/>
                <a:extLst>
                  <a:ext uri="{28A0092B-C50C-407E-A947-70E740481C1C}">
                    <a14:useLocalDpi xmlns:a14="http://schemas.microsoft.com/office/drawing/2010/main"/>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email">
                <a:biLevel thresh="25000"/>
                <a:extLst>
                  <a:ext uri="{28A0092B-C50C-407E-A947-70E740481C1C}">
                    <a14:useLocalDpi xmlns:a14="http://schemas.microsoft.com/office/drawing/2010/main"/>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email">
              <a:biLevel thresh="25000"/>
              <a:extLst>
                <a:ext uri="{28A0092B-C50C-407E-A947-70E740481C1C}">
                  <a14:useLocalDpi xmlns:a14="http://schemas.microsoft.com/office/drawing/2010/main"/>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email">
              <a:biLevel thresh="25000"/>
              <a:extLst>
                <a:ext uri="{28A0092B-C50C-407E-A947-70E740481C1C}">
                  <a14:useLocalDpi xmlns:a14="http://schemas.microsoft.com/office/drawing/2010/main"/>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email">
              <a:biLevel thresh="25000"/>
              <a:extLst>
                <a:ext uri="{28A0092B-C50C-407E-A947-70E740481C1C}">
                  <a14:useLocalDpi xmlns:a14="http://schemas.microsoft.com/office/drawing/2010/main"/>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email">
                <a:biLevel thresh="25000"/>
                <a:extLst>
                  <a:ext uri="{28A0092B-C50C-407E-A947-70E740481C1C}">
                    <a14:useLocalDpi xmlns:a14="http://schemas.microsoft.com/office/drawing/2010/main"/>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email">
                <a:biLevel thresh="25000"/>
                <a:extLst>
                  <a:ext uri="{28A0092B-C50C-407E-A947-70E740481C1C}">
                    <a14:useLocalDpi xmlns:a14="http://schemas.microsoft.com/office/drawing/2010/main"/>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email">
                <a:biLevel thresh="25000"/>
                <a:extLst>
                  <a:ext uri="{28A0092B-C50C-407E-A947-70E740481C1C}">
                    <a14:useLocalDpi xmlns:a14="http://schemas.microsoft.com/office/drawing/2010/main"/>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email">
                <a:biLevel thresh="25000"/>
                <a:extLst>
                  <a:ext uri="{28A0092B-C50C-407E-A947-70E740481C1C}">
                    <a14:useLocalDpi xmlns:a14="http://schemas.microsoft.com/office/drawing/2010/main"/>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email">
                <a:biLevel thresh="25000"/>
                <a:extLst>
                  <a:ext uri="{28A0092B-C50C-407E-A947-70E740481C1C}">
                    <a14:useLocalDpi xmlns:a14="http://schemas.microsoft.com/office/drawing/2010/main"/>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email">
                <a:biLevel thresh="25000"/>
                <a:extLst>
                  <a:ext uri="{28A0092B-C50C-407E-A947-70E740481C1C}">
                    <a14:useLocalDpi xmlns:a14="http://schemas.microsoft.com/office/drawing/2010/main"/>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email">
                <a:biLevel thresh="25000"/>
                <a:extLst>
                  <a:ext uri="{28A0092B-C50C-407E-A947-70E740481C1C}">
                    <a14:useLocalDpi xmlns:a14="http://schemas.microsoft.com/office/drawing/2010/main"/>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email">
              <a:biLevel thresh="25000"/>
              <a:extLst>
                <a:ext uri="{28A0092B-C50C-407E-A947-70E740481C1C}">
                  <a14:useLocalDpi xmlns:a14="http://schemas.microsoft.com/office/drawing/2010/main"/>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email">
              <a:biLevel thresh="25000"/>
              <a:extLst>
                <a:ext uri="{28A0092B-C50C-407E-A947-70E740481C1C}">
                  <a14:useLocalDpi xmlns:a14="http://schemas.microsoft.com/office/drawing/2010/main"/>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email">
              <a:biLevel thresh="25000"/>
              <a:extLst>
                <a:ext uri="{28A0092B-C50C-407E-A947-70E740481C1C}">
                  <a14:useLocalDpi xmlns:a14="http://schemas.microsoft.com/office/drawing/2010/main"/>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email">
              <a:biLevel thresh="25000"/>
              <a:extLst>
                <a:ext uri="{28A0092B-C50C-407E-A947-70E740481C1C}">
                  <a14:useLocalDpi xmlns:a14="http://schemas.microsoft.com/office/drawing/2010/main"/>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email">
              <a:biLevel thresh="25000"/>
              <a:extLst>
                <a:ext uri="{28A0092B-C50C-407E-A947-70E740481C1C}">
                  <a14:useLocalDpi xmlns:a14="http://schemas.microsoft.com/office/drawing/2010/main"/>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email">
              <a:biLevel thresh="25000"/>
              <a:extLst>
                <a:ext uri="{28A0092B-C50C-407E-A947-70E740481C1C}">
                  <a14:useLocalDpi xmlns:a14="http://schemas.microsoft.com/office/drawing/2010/main"/>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email">
              <a:biLevel thresh="25000"/>
              <a:extLst>
                <a:ext uri="{28A0092B-C50C-407E-A947-70E740481C1C}">
                  <a14:useLocalDpi xmlns:a14="http://schemas.microsoft.com/office/drawing/2010/main"/>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email">
              <a:biLevel thresh="25000"/>
              <a:extLst>
                <a:ext uri="{28A0092B-C50C-407E-A947-70E740481C1C}">
                  <a14:useLocalDpi xmlns:a14="http://schemas.microsoft.com/office/drawing/2010/main"/>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email">
              <a:biLevel thresh="25000"/>
              <a:extLst>
                <a:ext uri="{28A0092B-C50C-407E-A947-70E740481C1C}">
                  <a14:useLocalDpi xmlns:a14="http://schemas.microsoft.com/office/drawing/2010/main"/>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email">
              <a:biLevel thresh="25000"/>
              <a:extLst>
                <a:ext uri="{28A0092B-C50C-407E-A947-70E740481C1C}">
                  <a14:useLocalDpi xmlns:a14="http://schemas.microsoft.com/office/drawing/2010/main"/>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email">
              <a:biLevel thresh="25000"/>
              <a:extLst>
                <a:ext uri="{28A0092B-C50C-407E-A947-70E740481C1C}">
                  <a14:useLocalDpi xmlns:a14="http://schemas.microsoft.com/office/drawing/2010/main"/>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email">
              <a:biLevel thresh="25000"/>
              <a:extLst>
                <a:ext uri="{28A0092B-C50C-407E-A947-70E740481C1C}">
                  <a14:useLocalDpi xmlns:a14="http://schemas.microsoft.com/office/drawing/2010/main"/>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email">
              <a:biLevel thresh="25000"/>
              <a:extLst>
                <a:ext uri="{28A0092B-C50C-407E-A947-70E740481C1C}">
                  <a14:useLocalDpi xmlns:a14="http://schemas.microsoft.com/office/drawing/2010/main"/>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email">
              <a:clrChange>
                <a:clrFrom>
                  <a:srgbClr val="0078D7"/>
                </a:clrFrom>
                <a:clrTo>
                  <a:srgbClr val="0078D7">
                    <a:alpha val="0"/>
                  </a:srgbClr>
                </a:clrTo>
              </a:clrChange>
              <a:extLst>
                <a:ext uri="{28A0092B-C50C-407E-A947-70E740481C1C}">
                  <a14:useLocalDpi xmlns:a14="http://schemas.microsoft.com/office/drawing/2010/main"/>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email">
              <a:biLevel thresh="50000"/>
              <a:extLst>
                <a:ext uri="{28A0092B-C50C-407E-A947-70E740481C1C}">
                  <a14:useLocalDpi xmlns:a14="http://schemas.microsoft.com/office/drawing/2010/main"/>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email">
              <a:biLevel thresh="25000"/>
              <a:extLst>
                <a:ext uri="{28A0092B-C50C-407E-A947-70E740481C1C}">
                  <a14:useLocalDpi xmlns:a14="http://schemas.microsoft.com/office/drawing/2010/main"/>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email">
              <a:biLevel thresh="25000"/>
              <a:extLst>
                <a:ext uri="{28A0092B-C50C-407E-A947-70E740481C1C}">
                  <a14:useLocalDpi xmlns:a14="http://schemas.microsoft.com/office/drawing/2010/main"/>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email">
              <a:biLevel thresh="25000"/>
              <a:extLst>
                <a:ext uri="{28A0092B-C50C-407E-A947-70E740481C1C}">
                  <a14:useLocalDpi xmlns:a14="http://schemas.microsoft.com/office/drawing/2010/main"/>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email">
              <a:biLevel thresh="25000"/>
              <a:extLst>
                <a:ext uri="{28A0092B-C50C-407E-A947-70E740481C1C}">
                  <a14:useLocalDpi xmlns:a14="http://schemas.microsoft.com/office/drawing/2010/main"/>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07" rIns="0" bIns="0" rtlCol="0" anchor="t">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25" tIns="44798" rIns="0" bIns="140536" numCol="1" spcCol="0" rtlCol="0" fromWordArt="0" anchor="t" anchorCtr="0" forceAA="0" compatLnSpc="1">
              <a:prstTxWarp prst="textNoShape">
                <a:avLst/>
              </a:prstTxWarp>
              <a:noAutofit/>
            </a:bodyPr>
            <a:lstStyle/>
            <a:p>
              <a:pPr marL="0" marR="0" lvl="0" indent="0" algn="l" defTabSz="895475" rtl="0"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email">
              <a:biLevel thresh="25000"/>
              <a:extLst>
                <a:ext uri="{28A0092B-C50C-407E-A947-70E740481C1C}">
                  <a14:useLocalDpi xmlns:a14="http://schemas.microsoft.com/office/drawing/2010/main"/>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70" tIns="140536" rIns="175670"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email">
                <a:biLevel thresh="25000"/>
                <a:extLst>
                  <a:ext uri="{28A0092B-C50C-407E-A947-70E740481C1C}">
                    <a14:useLocalDpi xmlns:a14="http://schemas.microsoft.com/office/drawing/2010/main"/>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email">
                <a:biLevel thresh="25000"/>
                <a:extLst>
                  <a:ext uri="{28A0092B-C50C-407E-A947-70E740481C1C}">
                    <a14:useLocalDpi xmlns:a14="http://schemas.microsoft.com/office/drawing/2010/main"/>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email">
              <a:biLevel thresh="25000"/>
              <a:extLst>
                <a:ext uri="{28A0092B-C50C-407E-A947-70E740481C1C}">
                  <a14:useLocalDpi xmlns:a14="http://schemas.microsoft.com/office/drawing/2010/main"/>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email">
              <a:biLevel thresh="25000"/>
              <a:extLst>
                <a:ext uri="{28A0092B-C50C-407E-A947-70E740481C1C}">
                  <a14:useLocalDpi xmlns:a14="http://schemas.microsoft.com/office/drawing/2010/main"/>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5" tIns="140536" rIns="89595" bIns="140536" numCol="1" spcCol="0" rtlCol="0" fromWordArt="0" anchor="t" anchorCtr="0" forceAA="0" compatLnSpc="1">
              <a:prstTxWarp prst="textNoShape">
                <a:avLst/>
              </a:prstTxWarp>
              <a:noAutofit/>
            </a:bodyPr>
            <a:lstStyle/>
            <a:p>
              <a:pPr marL="0" marR="0" lvl="0" indent="0" algn="ctr" defTabSz="895475" rtl="0" eaLnBrk="1" fontAlgn="base"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email">
                <a:biLevel thresh="25000"/>
                <a:extLst>
                  <a:ext uri="{28A0092B-C50C-407E-A947-70E740481C1C}">
                    <a14:useLocalDpi xmlns:a14="http://schemas.microsoft.com/office/drawing/2010/main"/>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07" rIns="0" bIns="0" rtlCol="0">
              <a:noAutofit/>
            </a:bodyPr>
            <a:lstStyle/>
            <a:p>
              <a:pPr marL="0" marR="0" lvl="0" indent="0" algn="l" defTabSz="913493" rtl="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email">
              <a:biLevel thresh="25000"/>
              <a:extLst>
                <a:ext uri="{28A0092B-C50C-407E-A947-70E740481C1C}">
                  <a14:useLocalDpi xmlns:a14="http://schemas.microsoft.com/office/drawing/2010/main"/>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marL="0" marR="0" lvl="0" indent="0" algn="ctr" defTabSz="913645" rtl="0" eaLnBrk="1" fontAlgn="base" latinLnBrk="0" hangingPunct="1">
                <a:lnSpc>
                  <a:spcPct val="90000"/>
                </a:lnSpc>
                <a:spcBef>
                  <a:spcPct val="0"/>
                </a:spcBef>
                <a:spcAft>
                  <a:spcPct val="0"/>
                </a:spcAft>
                <a:buClrTx/>
                <a:buSzTx/>
                <a:buFontTx/>
                <a:buNone/>
                <a:tabLst/>
                <a:defRPr/>
              </a:pPr>
              <a:endParaRPr kumimoji="0" lang="en-US" sz="196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595" tIns="44798" rIns="89595" bIns="44798" numCol="1" anchor="t" anchorCtr="0" compatLnSpc="1">
                <a:prstTxWarp prst="textNoShape">
                  <a:avLst/>
                </a:prstTxWarp>
              </a:bodyPr>
              <a:lstStyle/>
              <a:p>
                <a:pPr marL="0" marR="0" lvl="0" indent="0" algn="l" defTabSz="895938"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Application maturity model</a:t>
            </a:r>
            <a:endParaRPr lang="en-IN" dirty="0"/>
          </a:p>
        </p:txBody>
      </p:sp>
      <p:grpSp>
        <p:nvGrpSpPr>
          <p:cNvPr id="2" name="Group 1">
            <a:extLst>
              <a:ext uri="{FF2B5EF4-FFF2-40B4-BE49-F238E27FC236}">
                <a16:creationId xmlns:a16="http://schemas.microsoft.com/office/drawing/2014/main" id="{B200A7F3-345C-455A-A581-C68940CD95D8}"/>
              </a:ext>
            </a:extLst>
          </p:cNvPr>
          <p:cNvGrpSpPr/>
          <p:nvPr/>
        </p:nvGrpSpPr>
        <p:grpSpPr>
          <a:xfrm>
            <a:off x="408397" y="1167620"/>
            <a:ext cx="11328335" cy="2821162"/>
            <a:chOff x="408397" y="1373100"/>
            <a:chExt cx="11328335" cy="2821162"/>
          </a:xfrm>
        </p:grpSpPr>
        <p:sp>
          <p:nvSpPr>
            <p:cNvPr id="96" name="TextBox 95">
              <a:extLst>
                <a:ext uri="{FF2B5EF4-FFF2-40B4-BE49-F238E27FC236}">
                  <a16:creationId xmlns:a16="http://schemas.microsoft.com/office/drawing/2014/main" id="{6B02C706-FA8A-4349-9A2F-888550CE5021}"/>
                </a:ext>
              </a:extLst>
            </p:cNvPr>
            <p:cNvSpPr txBox="1"/>
            <p:nvPr/>
          </p:nvSpPr>
          <p:spPr>
            <a:xfrm>
              <a:off x="5092347" y="3372671"/>
              <a:ext cx="152232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CaaS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Container Platform</a:t>
              </a:r>
            </a:p>
          </p:txBody>
        </p:sp>
        <p:sp>
          <p:nvSpPr>
            <p:cNvPr id="97" name="TextBox 96">
              <a:extLst>
                <a:ext uri="{FF2B5EF4-FFF2-40B4-BE49-F238E27FC236}">
                  <a16:creationId xmlns:a16="http://schemas.microsoft.com/office/drawing/2014/main" id="{19B0AAC8-5533-4688-86A7-DDBAC09F6718}"/>
                </a:ext>
              </a:extLst>
            </p:cNvPr>
            <p:cNvSpPr txBox="1"/>
            <p:nvPr/>
          </p:nvSpPr>
          <p:spPr>
            <a:xfrm>
              <a:off x="408397" y="3372671"/>
              <a:ext cx="1737099"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On-Premises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Infrastructure Platform</a:t>
              </a:r>
            </a:p>
          </p:txBody>
        </p:sp>
        <p:grpSp>
          <p:nvGrpSpPr>
            <p:cNvPr id="98" name="Group 97">
              <a:extLst>
                <a:ext uri="{FF2B5EF4-FFF2-40B4-BE49-F238E27FC236}">
                  <a16:creationId xmlns:a16="http://schemas.microsoft.com/office/drawing/2014/main" id="{950968A5-BEBF-44CF-9D15-A1E3A1F1CD4F}"/>
                </a:ext>
              </a:extLst>
            </p:cNvPr>
            <p:cNvGrpSpPr/>
            <p:nvPr/>
          </p:nvGrpSpPr>
          <p:grpSpPr>
            <a:xfrm>
              <a:off x="901400" y="2373886"/>
              <a:ext cx="751089" cy="801516"/>
              <a:chOff x="2084593" y="2157479"/>
              <a:chExt cx="958326" cy="1022668"/>
            </a:xfrm>
          </p:grpSpPr>
          <p:grpSp>
            <p:nvGrpSpPr>
              <p:cNvPr id="99" name="Group 4">
                <a:extLst>
                  <a:ext uri="{FF2B5EF4-FFF2-40B4-BE49-F238E27FC236}">
                    <a16:creationId xmlns:a16="http://schemas.microsoft.com/office/drawing/2014/main" id="{B7AF8D18-FEEB-4D72-8188-02EA2D4EBFEE}"/>
                  </a:ext>
                </a:extLst>
              </p:cNvPr>
              <p:cNvGrpSpPr>
                <a:grpSpLocks noChangeAspect="1"/>
              </p:cNvGrpSpPr>
              <p:nvPr/>
            </p:nvGrpSpPr>
            <p:grpSpPr bwMode="auto">
              <a:xfrm>
                <a:off x="2084593" y="2157479"/>
                <a:ext cx="475727" cy="1022668"/>
                <a:chOff x="7" y="12"/>
                <a:chExt cx="167" cy="359"/>
              </a:xfrm>
            </p:grpSpPr>
            <p:sp>
              <p:nvSpPr>
                <p:cNvPr id="107" name="Rectangle 5">
                  <a:extLst>
                    <a:ext uri="{FF2B5EF4-FFF2-40B4-BE49-F238E27FC236}">
                      <a16:creationId xmlns:a16="http://schemas.microsoft.com/office/drawing/2014/main" id="{797FD6B1-A712-4223-8E29-E0CEC043577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Freeform 6">
                  <a:extLst>
                    <a:ext uri="{FF2B5EF4-FFF2-40B4-BE49-F238E27FC236}">
                      <a16:creationId xmlns:a16="http://schemas.microsoft.com/office/drawing/2014/main" id="{18B9BBC4-EC8D-4496-9FE9-D825D364C7C6}"/>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7">
                  <a:extLst>
                    <a:ext uri="{FF2B5EF4-FFF2-40B4-BE49-F238E27FC236}">
                      <a16:creationId xmlns:a16="http://schemas.microsoft.com/office/drawing/2014/main" id="{033E8965-B776-458F-AEA6-3519723D4E21}"/>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8">
                  <a:extLst>
                    <a:ext uri="{FF2B5EF4-FFF2-40B4-BE49-F238E27FC236}">
                      <a16:creationId xmlns:a16="http://schemas.microsoft.com/office/drawing/2014/main" id="{4E48CBB8-871C-4AA4-B951-8B3C086841F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Rectangle 9">
                  <a:extLst>
                    <a:ext uri="{FF2B5EF4-FFF2-40B4-BE49-F238E27FC236}">
                      <a16:creationId xmlns:a16="http://schemas.microsoft.com/office/drawing/2014/main" id="{FACDCF2C-F432-466D-BC75-0955E0C8CFA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0446AFE-4ABB-4C72-9171-3AB117B489B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Rectangle 11">
                  <a:extLst>
                    <a:ext uri="{FF2B5EF4-FFF2-40B4-BE49-F238E27FC236}">
                      <a16:creationId xmlns:a16="http://schemas.microsoft.com/office/drawing/2014/main" id="{00EEE1C0-180D-4B63-B3DF-4A2F87852D48}"/>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6" name="Rectangle 12">
                  <a:extLst>
                    <a:ext uri="{FF2B5EF4-FFF2-40B4-BE49-F238E27FC236}">
                      <a16:creationId xmlns:a16="http://schemas.microsoft.com/office/drawing/2014/main" id="{0548C6C3-1D4B-4EF4-A36B-7E1824F1C7AE}"/>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2" name="Rectangle 13">
                  <a:extLst>
                    <a:ext uri="{FF2B5EF4-FFF2-40B4-BE49-F238E27FC236}">
                      <a16:creationId xmlns:a16="http://schemas.microsoft.com/office/drawing/2014/main" id="{7F51D81A-FABB-452A-838D-41765D83E92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262E45B5-6ECD-42E2-B019-E8054F786563}"/>
                  </a:ext>
                </a:extLst>
              </p:cNvPr>
              <p:cNvGrpSpPr/>
              <p:nvPr/>
            </p:nvGrpSpPr>
            <p:grpSpPr>
              <a:xfrm>
                <a:off x="2561534" y="2758439"/>
                <a:ext cx="475727" cy="421466"/>
                <a:chOff x="2779974" y="2727959"/>
                <a:chExt cx="475727" cy="421466"/>
              </a:xfrm>
            </p:grpSpPr>
            <p:sp>
              <p:nvSpPr>
                <p:cNvPr id="102" name="Rectangle 5">
                  <a:extLst>
                    <a:ext uri="{FF2B5EF4-FFF2-40B4-BE49-F238E27FC236}">
                      <a16:creationId xmlns:a16="http://schemas.microsoft.com/office/drawing/2014/main" id="{690B498D-5AA3-4612-8CA0-26B029BEF40D}"/>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6">
                  <a:extLst>
                    <a:ext uri="{FF2B5EF4-FFF2-40B4-BE49-F238E27FC236}">
                      <a16:creationId xmlns:a16="http://schemas.microsoft.com/office/drawing/2014/main" id="{966D300F-F04F-4399-A167-1BB2930FAC3F}"/>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Rectangle 7">
                  <a:extLst>
                    <a:ext uri="{FF2B5EF4-FFF2-40B4-BE49-F238E27FC236}">
                      <a16:creationId xmlns:a16="http://schemas.microsoft.com/office/drawing/2014/main" id="{1393210E-070E-447C-ADBE-029E9E69D8D2}"/>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8">
                  <a:extLst>
                    <a:ext uri="{FF2B5EF4-FFF2-40B4-BE49-F238E27FC236}">
                      <a16:creationId xmlns:a16="http://schemas.microsoft.com/office/drawing/2014/main" id="{12E12729-4F63-4871-A884-BE742CDDD78F}"/>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Rectangle 9">
                  <a:extLst>
                    <a:ext uri="{FF2B5EF4-FFF2-40B4-BE49-F238E27FC236}">
                      <a16:creationId xmlns:a16="http://schemas.microsoft.com/office/drawing/2014/main" id="{6C88D935-7DF0-4589-A4DC-9BB6164ECA1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01" name="Isosceles Triangle 100">
                <a:extLst>
                  <a:ext uri="{FF2B5EF4-FFF2-40B4-BE49-F238E27FC236}">
                    <a16:creationId xmlns:a16="http://schemas.microsoft.com/office/drawing/2014/main" id="{1D6BEC33-BC28-40DA-BE0F-5D22120A194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353535"/>
                  </a:solidFill>
                  <a:effectLst/>
                  <a:uLnTx/>
                  <a:uFillTx/>
                  <a:latin typeface="Segoe UI Semilight"/>
                  <a:ea typeface="+mn-ea"/>
                  <a:cs typeface="+mn-cs"/>
                </a:endParaRPr>
              </a:p>
            </p:txBody>
          </p:sp>
        </p:grpSp>
        <p:grpSp>
          <p:nvGrpSpPr>
            <p:cNvPr id="193" name="Group 16">
              <a:extLst>
                <a:ext uri="{FF2B5EF4-FFF2-40B4-BE49-F238E27FC236}">
                  <a16:creationId xmlns:a16="http://schemas.microsoft.com/office/drawing/2014/main" id="{34AF6D6F-83D4-4888-A9F6-7C6028D9B290}"/>
                </a:ext>
              </a:extLst>
            </p:cNvPr>
            <p:cNvGrpSpPr>
              <a:grpSpLocks noChangeAspect="1"/>
            </p:cNvGrpSpPr>
            <p:nvPr/>
          </p:nvGrpSpPr>
          <p:grpSpPr bwMode="auto">
            <a:xfrm>
              <a:off x="7893984" y="2476996"/>
              <a:ext cx="603793" cy="698406"/>
              <a:chOff x="13" y="7"/>
              <a:chExt cx="351" cy="406"/>
            </a:xfrm>
          </p:grpSpPr>
          <p:sp>
            <p:nvSpPr>
              <p:cNvPr id="194" name="Freeform 17">
                <a:extLst>
                  <a:ext uri="{FF2B5EF4-FFF2-40B4-BE49-F238E27FC236}">
                    <a16:creationId xmlns:a16="http://schemas.microsoft.com/office/drawing/2014/main" id="{B3823DEC-5F0D-444D-A558-774D7E79EA13}"/>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5" name="Freeform 18">
                <a:extLst>
                  <a:ext uri="{FF2B5EF4-FFF2-40B4-BE49-F238E27FC236}">
                    <a16:creationId xmlns:a16="http://schemas.microsoft.com/office/drawing/2014/main" id="{13731CBB-A492-4FEE-9E73-BED5AC179CA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6" name="Line 19">
                <a:extLst>
                  <a:ext uri="{FF2B5EF4-FFF2-40B4-BE49-F238E27FC236}">
                    <a16:creationId xmlns:a16="http://schemas.microsoft.com/office/drawing/2014/main" id="{227D4C08-B4CC-47F3-9CEC-AEE1BEB22D55}"/>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Freeform 20">
                <a:extLst>
                  <a:ext uri="{FF2B5EF4-FFF2-40B4-BE49-F238E27FC236}">
                    <a16:creationId xmlns:a16="http://schemas.microsoft.com/office/drawing/2014/main" id="{B507BCB1-0AEB-4866-87BB-92F165A20D56}"/>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8" name="Freeform 21">
                <a:extLst>
                  <a:ext uri="{FF2B5EF4-FFF2-40B4-BE49-F238E27FC236}">
                    <a16:creationId xmlns:a16="http://schemas.microsoft.com/office/drawing/2014/main" id="{1FB5D4D8-1DD9-4994-A112-D8395CEA21F2}"/>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9" name="Line 22">
                <a:extLst>
                  <a:ext uri="{FF2B5EF4-FFF2-40B4-BE49-F238E27FC236}">
                    <a16:creationId xmlns:a16="http://schemas.microsoft.com/office/drawing/2014/main" id="{2EFAD978-CF42-4DB9-9DA9-4A607E30239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0" name="Freeform 23">
                <a:extLst>
                  <a:ext uri="{FF2B5EF4-FFF2-40B4-BE49-F238E27FC236}">
                    <a16:creationId xmlns:a16="http://schemas.microsoft.com/office/drawing/2014/main" id="{D79C89E8-9DFB-4035-AFB1-2A9DCC81EF1F}"/>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1" name="Freeform 24">
                <a:extLst>
                  <a:ext uri="{FF2B5EF4-FFF2-40B4-BE49-F238E27FC236}">
                    <a16:creationId xmlns:a16="http://schemas.microsoft.com/office/drawing/2014/main" id="{DD5AA6FE-B4FE-4CA9-A389-7D65C5018470}"/>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Freeform 25">
                <a:extLst>
                  <a:ext uri="{FF2B5EF4-FFF2-40B4-BE49-F238E27FC236}">
                    <a16:creationId xmlns:a16="http://schemas.microsoft.com/office/drawing/2014/main" id="{DAA91FB7-187E-40C4-8454-0B090022CE01}"/>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3" name="Line 26">
                <a:extLst>
                  <a:ext uri="{FF2B5EF4-FFF2-40B4-BE49-F238E27FC236}">
                    <a16:creationId xmlns:a16="http://schemas.microsoft.com/office/drawing/2014/main" id="{BB353E72-DBCA-4593-A4CB-5609CD52E945}"/>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4" name="Freeform 27">
                <a:extLst>
                  <a:ext uri="{FF2B5EF4-FFF2-40B4-BE49-F238E27FC236}">
                    <a16:creationId xmlns:a16="http://schemas.microsoft.com/office/drawing/2014/main" id="{4486A675-5612-4DC5-B073-9692607802A1}"/>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Freeform 28">
                <a:extLst>
                  <a:ext uri="{FF2B5EF4-FFF2-40B4-BE49-F238E27FC236}">
                    <a16:creationId xmlns:a16="http://schemas.microsoft.com/office/drawing/2014/main" id="{D29F1453-54D1-469C-9217-D0C20408664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06" name="Group 31">
              <a:extLst>
                <a:ext uri="{FF2B5EF4-FFF2-40B4-BE49-F238E27FC236}">
                  <a16:creationId xmlns:a16="http://schemas.microsoft.com/office/drawing/2014/main" id="{347FD48C-3842-41D9-B147-8624A5E85046}"/>
                </a:ext>
              </a:extLst>
            </p:cNvPr>
            <p:cNvGrpSpPr>
              <a:grpSpLocks noChangeAspect="1"/>
            </p:cNvGrpSpPr>
            <p:nvPr/>
          </p:nvGrpSpPr>
          <p:grpSpPr bwMode="auto">
            <a:xfrm>
              <a:off x="3261408" y="2608137"/>
              <a:ext cx="542709" cy="567265"/>
              <a:chOff x="12" y="7"/>
              <a:chExt cx="221" cy="231"/>
            </a:xfrm>
          </p:grpSpPr>
          <p:sp>
            <p:nvSpPr>
              <p:cNvPr id="207" name="Rectangle 32">
                <a:extLst>
                  <a:ext uri="{FF2B5EF4-FFF2-40B4-BE49-F238E27FC236}">
                    <a16:creationId xmlns:a16="http://schemas.microsoft.com/office/drawing/2014/main" id="{5458AE8A-84C9-42D7-97DD-8F1CB58B879E}"/>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8" name="Line 33">
                <a:extLst>
                  <a:ext uri="{FF2B5EF4-FFF2-40B4-BE49-F238E27FC236}">
                    <a16:creationId xmlns:a16="http://schemas.microsoft.com/office/drawing/2014/main" id="{0409CFB8-5679-417F-A9F7-1CC2894E241D}"/>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9" name="Line 34">
                <a:extLst>
                  <a:ext uri="{FF2B5EF4-FFF2-40B4-BE49-F238E27FC236}">
                    <a16:creationId xmlns:a16="http://schemas.microsoft.com/office/drawing/2014/main" id="{735D1F34-27F0-46EE-BD6D-67D0F3A98E3F}"/>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0" name="Line 35">
                <a:extLst>
                  <a:ext uri="{FF2B5EF4-FFF2-40B4-BE49-F238E27FC236}">
                    <a16:creationId xmlns:a16="http://schemas.microsoft.com/office/drawing/2014/main" id="{23AFB31D-5594-4CBA-A355-19CE13B0E766}"/>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36">
                <a:extLst>
                  <a:ext uri="{FF2B5EF4-FFF2-40B4-BE49-F238E27FC236}">
                    <a16:creationId xmlns:a16="http://schemas.microsoft.com/office/drawing/2014/main" id="{5305A3FF-EB96-4197-9666-3F4FC270A690}"/>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Line 37">
                <a:extLst>
                  <a:ext uri="{FF2B5EF4-FFF2-40B4-BE49-F238E27FC236}">
                    <a16:creationId xmlns:a16="http://schemas.microsoft.com/office/drawing/2014/main" id="{A026A57D-CE72-4B52-8D12-63DFD52B3FF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Line 38">
                <a:extLst>
                  <a:ext uri="{FF2B5EF4-FFF2-40B4-BE49-F238E27FC236}">
                    <a16:creationId xmlns:a16="http://schemas.microsoft.com/office/drawing/2014/main" id="{047E9521-11B0-49E0-9C20-410F0B26A615}"/>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Line 39">
                <a:extLst>
                  <a:ext uri="{FF2B5EF4-FFF2-40B4-BE49-F238E27FC236}">
                    <a16:creationId xmlns:a16="http://schemas.microsoft.com/office/drawing/2014/main" id="{90C1E39A-0DE6-459D-A5B4-D038649F193A}"/>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Rectangle 40">
                <a:extLst>
                  <a:ext uri="{FF2B5EF4-FFF2-40B4-BE49-F238E27FC236}">
                    <a16:creationId xmlns:a16="http://schemas.microsoft.com/office/drawing/2014/main" id="{91298F6D-E409-44B2-99A5-4500DF15B8DB}"/>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Line 41">
                <a:extLst>
                  <a:ext uri="{FF2B5EF4-FFF2-40B4-BE49-F238E27FC236}">
                    <a16:creationId xmlns:a16="http://schemas.microsoft.com/office/drawing/2014/main" id="{064849FF-2306-46BE-8C69-A2AC7575783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Line 42">
                <a:extLst>
                  <a:ext uri="{FF2B5EF4-FFF2-40B4-BE49-F238E27FC236}">
                    <a16:creationId xmlns:a16="http://schemas.microsoft.com/office/drawing/2014/main" id="{396D4B05-3E50-4E68-ABBC-9B18010E18B0}"/>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Line 43">
                <a:extLst>
                  <a:ext uri="{FF2B5EF4-FFF2-40B4-BE49-F238E27FC236}">
                    <a16:creationId xmlns:a16="http://schemas.microsoft.com/office/drawing/2014/main" id="{70A20084-C7A3-42DE-8990-EA00A3028F4C}"/>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9" name="Line 44">
                <a:extLst>
                  <a:ext uri="{FF2B5EF4-FFF2-40B4-BE49-F238E27FC236}">
                    <a16:creationId xmlns:a16="http://schemas.microsoft.com/office/drawing/2014/main" id="{3BE1081E-78AE-4E06-948F-47FB15CED44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45">
                <a:extLst>
                  <a:ext uri="{FF2B5EF4-FFF2-40B4-BE49-F238E27FC236}">
                    <a16:creationId xmlns:a16="http://schemas.microsoft.com/office/drawing/2014/main" id="{9A5276B1-0B7A-41C1-8381-0F5D9589781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46">
                <a:extLst>
                  <a:ext uri="{FF2B5EF4-FFF2-40B4-BE49-F238E27FC236}">
                    <a16:creationId xmlns:a16="http://schemas.microsoft.com/office/drawing/2014/main" id="{0E8216CA-4E8C-4139-B42C-F876EEC37869}"/>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22" name="Right Brace 221">
              <a:extLst>
                <a:ext uri="{FF2B5EF4-FFF2-40B4-BE49-F238E27FC236}">
                  <a16:creationId xmlns:a16="http://schemas.microsoft.com/office/drawing/2014/main" id="{27E98F02-CAA8-4F46-AEEB-02BB7184804F}"/>
                </a:ext>
              </a:extLst>
            </p:cNvPr>
            <p:cNvSpPr/>
            <p:nvPr/>
          </p:nvSpPr>
          <p:spPr>
            <a:xfrm rot="16200000">
              <a:off x="7174531" y="-2138744"/>
              <a:ext cx="328769" cy="8795633"/>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3" name="Group 222">
              <a:extLst>
                <a:ext uri="{FF2B5EF4-FFF2-40B4-BE49-F238E27FC236}">
                  <a16:creationId xmlns:a16="http://schemas.microsoft.com/office/drawing/2014/main" id="{337C64D7-41B9-4844-8B13-7AEF9F43096D}"/>
                </a:ext>
              </a:extLst>
            </p:cNvPr>
            <p:cNvGrpSpPr/>
            <p:nvPr/>
          </p:nvGrpSpPr>
          <p:grpSpPr>
            <a:xfrm>
              <a:off x="6772213" y="1373100"/>
              <a:ext cx="1082338" cy="574701"/>
              <a:chOff x="6772308" y="3901049"/>
              <a:chExt cx="1082491" cy="574783"/>
            </a:xfrm>
          </p:grpSpPr>
          <p:sp>
            <p:nvSpPr>
              <p:cNvPr id="224" name="Freeform 50">
                <a:extLst>
                  <a:ext uri="{FF2B5EF4-FFF2-40B4-BE49-F238E27FC236}">
                    <a16:creationId xmlns:a16="http://schemas.microsoft.com/office/drawing/2014/main" id="{418AD767-9DF6-457E-AD74-3F470ED2AB5E}"/>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Freeform 50">
                <a:extLst>
                  <a:ext uri="{FF2B5EF4-FFF2-40B4-BE49-F238E27FC236}">
                    <a16:creationId xmlns:a16="http://schemas.microsoft.com/office/drawing/2014/main" id="{016A0DC6-9227-4E9E-85F1-0B06033F0EE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6" name="Group 225">
              <a:extLst>
                <a:ext uri="{FF2B5EF4-FFF2-40B4-BE49-F238E27FC236}">
                  <a16:creationId xmlns:a16="http://schemas.microsoft.com/office/drawing/2014/main" id="{45113401-9A1A-43B2-8094-581D961EB849}"/>
                </a:ext>
              </a:extLst>
            </p:cNvPr>
            <p:cNvGrpSpPr/>
            <p:nvPr/>
          </p:nvGrpSpPr>
          <p:grpSpPr>
            <a:xfrm>
              <a:off x="10202734" y="2482951"/>
              <a:ext cx="524430" cy="692452"/>
              <a:chOff x="10098762" y="4608227"/>
              <a:chExt cx="655882" cy="866020"/>
            </a:xfrm>
          </p:grpSpPr>
          <p:sp>
            <p:nvSpPr>
              <p:cNvPr id="227" name="Freeform 54">
                <a:extLst>
                  <a:ext uri="{FF2B5EF4-FFF2-40B4-BE49-F238E27FC236}">
                    <a16:creationId xmlns:a16="http://schemas.microsoft.com/office/drawing/2014/main" id="{293EAB4A-67CE-4DCF-B90E-9AD07B80779D}"/>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D43A836E-DB7F-465E-B458-8A386FDE2414}"/>
                  </a:ext>
                </a:extLst>
              </p:cNvPr>
              <p:cNvGrpSpPr/>
              <p:nvPr/>
            </p:nvGrpSpPr>
            <p:grpSpPr>
              <a:xfrm>
                <a:off x="10326298" y="4915958"/>
                <a:ext cx="203201" cy="358593"/>
                <a:chOff x="10949140" y="2845563"/>
                <a:chExt cx="207305" cy="365835"/>
              </a:xfrm>
            </p:grpSpPr>
            <p:sp>
              <p:nvSpPr>
                <p:cNvPr id="229" name="Right Brace 228">
                  <a:extLst>
                    <a:ext uri="{FF2B5EF4-FFF2-40B4-BE49-F238E27FC236}">
                      <a16:creationId xmlns:a16="http://schemas.microsoft.com/office/drawing/2014/main" id="{AC2C179D-15E3-484D-8B8D-FE0AFC156B93}"/>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0" name="Right Brace 229">
                  <a:extLst>
                    <a:ext uri="{FF2B5EF4-FFF2-40B4-BE49-F238E27FC236}">
                      <a16:creationId xmlns:a16="http://schemas.microsoft.com/office/drawing/2014/main" id="{178306CD-6290-49C1-A279-3F58D627451E}"/>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31" name="TextBox 230">
              <a:extLst>
                <a:ext uri="{FF2B5EF4-FFF2-40B4-BE49-F238E27FC236}">
                  <a16:creationId xmlns:a16="http://schemas.microsoft.com/office/drawing/2014/main" id="{70C3827F-4C2D-49AA-A09D-68173EA1DC98}"/>
                </a:ext>
              </a:extLst>
            </p:cNvPr>
            <p:cNvSpPr txBox="1"/>
            <p:nvPr/>
          </p:nvSpPr>
          <p:spPr>
            <a:xfrm>
              <a:off x="7393847" y="3372671"/>
              <a:ext cx="1604068"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light"/>
                  <a:ea typeface="+mn-ea"/>
                  <a:cs typeface="+mn-cs"/>
                </a:rPr>
                <a:t>PaaS</a:t>
              </a: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353535"/>
                  </a:solidFill>
                  <a:effectLst/>
                  <a:uLnTx/>
                  <a:uFillTx/>
                  <a:latin typeface="Segoe UI Semilight"/>
                  <a:ea typeface="+mn-ea"/>
                  <a:cs typeface="+mn-cs"/>
                </a:rPr>
                <a:t>Application Platform</a:t>
              </a:r>
            </a:p>
          </p:txBody>
        </p:sp>
        <p:sp>
          <p:nvSpPr>
            <p:cNvPr id="232" name="TextBox 231">
              <a:extLst>
                <a:ext uri="{FF2B5EF4-FFF2-40B4-BE49-F238E27FC236}">
                  <a16:creationId xmlns:a16="http://schemas.microsoft.com/office/drawing/2014/main" id="{AEADA56D-6F93-432E-B3E6-F6885E6EAC0A}"/>
                </a:ext>
              </a:extLst>
            </p:cNvPr>
            <p:cNvSpPr txBox="1"/>
            <p:nvPr/>
          </p:nvSpPr>
          <p:spPr>
            <a:xfrm>
              <a:off x="9706991" y="3372671"/>
              <a:ext cx="1515917" cy="821591"/>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err="1">
                  <a:ln>
                    <a:noFill/>
                  </a:ln>
                  <a:solidFill>
                    <a:srgbClr val="353535"/>
                  </a:solidFill>
                  <a:effectLst/>
                  <a:uLnTx/>
                  <a:uFillTx/>
                  <a:latin typeface="Segoe UI Semilight"/>
                  <a:ea typeface="+mn-ea"/>
                  <a:cs typeface="+mn-cs"/>
                </a:rPr>
                <a:t>FaaS</a:t>
              </a: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Serverless Platform</a:t>
              </a:r>
            </a:p>
          </p:txBody>
        </p:sp>
        <p:grpSp>
          <p:nvGrpSpPr>
            <p:cNvPr id="233" name="Group 232">
              <a:extLst>
                <a:ext uri="{FF2B5EF4-FFF2-40B4-BE49-F238E27FC236}">
                  <a16:creationId xmlns:a16="http://schemas.microsoft.com/office/drawing/2014/main" id="{2732124F-A069-425B-AE6F-5BDDCF1A18D3}"/>
                </a:ext>
              </a:extLst>
            </p:cNvPr>
            <p:cNvGrpSpPr/>
            <p:nvPr/>
          </p:nvGrpSpPr>
          <p:grpSpPr>
            <a:xfrm>
              <a:off x="5495134" y="2601996"/>
              <a:ext cx="716755" cy="573407"/>
              <a:chOff x="5395286" y="2674311"/>
              <a:chExt cx="914389" cy="731512"/>
            </a:xfrm>
          </p:grpSpPr>
          <p:grpSp>
            <p:nvGrpSpPr>
              <p:cNvPr id="234" name="Group 233">
                <a:extLst>
                  <a:ext uri="{FF2B5EF4-FFF2-40B4-BE49-F238E27FC236}">
                    <a16:creationId xmlns:a16="http://schemas.microsoft.com/office/drawing/2014/main" id="{0E5C7EEC-3F53-4F94-B0A4-9AE2BF46C4BC}"/>
                  </a:ext>
                </a:extLst>
              </p:cNvPr>
              <p:cNvGrpSpPr/>
              <p:nvPr/>
            </p:nvGrpSpPr>
            <p:grpSpPr>
              <a:xfrm>
                <a:off x="5395286" y="2674311"/>
                <a:ext cx="914389" cy="457195"/>
                <a:chOff x="5303847" y="2765750"/>
                <a:chExt cx="914389" cy="457195"/>
              </a:xfrm>
            </p:grpSpPr>
            <p:sp>
              <p:nvSpPr>
                <p:cNvPr id="242" name="Rectangle 32">
                  <a:extLst>
                    <a:ext uri="{FF2B5EF4-FFF2-40B4-BE49-F238E27FC236}">
                      <a16:creationId xmlns:a16="http://schemas.microsoft.com/office/drawing/2014/main" id="{E0D851DB-4C35-4F61-B0E5-3CF310AA7ED4}"/>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Rectangle 32">
                  <a:extLst>
                    <a:ext uri="{FF2B5EF4-FFF2-40B4-BE49-F238E27FC236}">
                      <a16:creationId xmlns:a16="http://schemas.microsoft.com/office/drawing/2014/main" id="{219BA4E4-3FA1-4188-AECB-B92181405F66}"/>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Rectangle 32">
                  <a:extLst>
                    <a:ext uri="{FF2B5EF4-FFF2-40B4-BE49-F238E27FC236}">
                      <a16:creationId xmlns:a16="http://schemas.microsoft.com/office/drawing/2014/main" id="{23A846AD-B42B-4751-829F-A0A9CB13CB0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Rectangle 32">
                  <a:extLst>
                    <a:ext uri="{FF2B5EF4-FFF2-40B4-BE49-F238E27FC236}">
                      <a16:creationId xmlns:a16="http://schemas.microsoft.com/office/drawing/2014/main" id="{53E11747-807A-4C44-8BCC-35F56649B83C}"/>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Rectangle 32">
                  <a:extLst>
                    <a:ext uri="{FF2B5EF4-FFF2-40B4-BE49-F238E27FC236}">
                      <a16:creationId xmlns:a16="http://schemas.microsoft.com/office/drawing/2014/main" id="{D84A68B7-7AA9-4AD0-A0AB-96E656034D28}"/>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Rectangle 32">
                  <a:extLst>
                    <a:ext uri="{FF2B5EF4-FFF2-40B4-BE49-F238E27FC236}">
                      <a16:creationId xmlns:a16="http://schemas.microsoft.com/office/drawing/2014/main" id="{2375F9B4-8791-4DD5-B4A6-08653EB4EDD1}"/>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37" name="Rectangle 32">
                <a:extLst>
                  <a:ext uri="{FF2B5EF4-FFF2-40B4-BE49-F238E27FC236}">
                    <a16:creationId xmlns:a16="http://schemas.microsoft.com/office/drawing/2014/main" id="{B1294C1C-C846-4E9B-8F1E-8D3FB3F6F6E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8" name="Line 33">
                <a:extLst>
                  <a:ext uri="{FF2B5EF4-FFF2-40B4-BE49-F238E27FC236}">
                    <a16:creationId xmlns:a16="http://schemas.microsoft.com/office/drawing/2014/main" id="{23D4B8AC-527B-422B-AED6-38945B84A85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9" name="Line 34">
                <a:extLst>
                  <a:ext uri="{FF2B5EF4-FFF2-40B4-BE49-F238E27FC236}">
                    <a16:creationId xmlns:a16="http://schemas.microsoft.com/office/drawing/2014/main" id="{309E8051-AD86-4A49-9FB5-CA3610590BC4}"/>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0" name="Line 35">
                <a:extLst>
                  <a:ext uri="{FF2B5EF4-FFF2-40B4-BE49-F238E27FC236}">
                    <a16:creationId xmlns:a16="http://schemas.microsoft.com/office/drawing/2014/main" id="{0269A6D3-CD0C-48A0-94BF-75BAE3D87DFA}"/>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1" name="Line 45">
                <a:extLst>
                  <a:ext uri="{FF2B5EF4-FFF2-40B4-BE49-F238E27FC236}">
                    <a16:creationId xmlns:a16="http://schemas.microsoft.com/office/drawing/2014/main" id="{AFFB54A4-D180-48EB-B733-5E3CA5CF6083}"/>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8" name="TextBox 247">
              <a:extLst>
                <a:ext uri="{FF2B5EF4-FFF2-40B4-BE49-F238E27FC236}">
                  <a16:creationId xmlns:a16="http://schemas.microsoft.com/office/drawing/2014/main" id="{6CB85CEF-1A43-49E2-8E40-8791925022B0}"/>
                </a:ext>
              </a:extLst>
            </p:cNvPr>
            <p:cNvSpPr txBox="1"/>
            <p:nvPr/>
          </p:nvSpPr>
          <p:spPr>
            <a:xfrm>
              <a:off x="2682550" y="3372671"/>
              <a:ext cx="1700424" cy="812752"/>
            </a:xfrm>
            <a:prstGeom prst="rect">
              <a:avLst/>
            </a:prstGeom>
            <a:noFill/>
          </p:spPr>
          <p:txBody>
            <a:bodyPr wrap="none" lIns="179208" tIns="143366" rIns="179208" bIns="143366" rtlCol="0" anchor="t">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light"/>
                  <a:ea typeface="+mn-ea"/>
                  <a:cs typeface="+mn-cs"/>
                </a:rPr>
                <a:t>IaaS</a:t>
              </a:r>
            </a:p>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353535"/>
                  </a:solidFill>
                  <a:effectLst/>
                  <a:uLnTx/>
                  <a:uFillTx/>
                  <a:latin typeface="Segoe UI Semilight"/>
                  <a:ea typeface="+mn-ea"/>
                  <a:cs typeface="+mn-cs"/>
                </a:rPr>
                <a:t>Infrastructure Platform</a:t>
              </a:r>
            </a:p>
          </p:txBody>
        </p:sp>
        <p:cxnSp>
          <p:nvCxnSpPr>
            <p:cNvPr id="249" name="Straight Arrow Connector 248">
              <a:extLst>
                <a:ext uri="{FF2B5EF4-FFF2-40B4-BE49-F238E27FC236}">
                  <a16:creationId xmlns:a16="http://schemas.microsoft.com/office/drawing/2014/main" id="{9FA8FD77-CEBC-4DBE-A664-F68B4B27436B}"/>
                </a:ext>
              </a:extLst>
            </p:cNvPr>
            <p:cNvCxnSpPr>
              <a:cxnSpLocks/>
            </p:cNvCxnSpPr>
            <p:nvPr/>
          </p:nvCxnSpPr>
          <p:spPr>
            <a:xfrm>
              <a:off x="458000" y="3377390"/>
              <a:ext cx="11276001"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1F59C73C-FBE6-4FD3-B86D-70F82011CABE}"/>
                </a:ext>
              </a:extLst>
            </p:cNvPr>
            <p:cNvSpPr/>
            <p:nvPr/>
          </p:nvSpPr>
          <p:spPr bwMode="auto">
            <a:xfrm>
              <a:off x="1190776"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B13B3B1C-32F3-4810-A554-9181CD068B9D}"/>
                </a:ext>
              </a:extLst>
            </p:cNvPr>
            <p:cNvSpPr/>
            <p:nvPr/>
          </p:nvSpPr>
          <p:spPr bwMode="auto">
            <a:xfrm>
              <a:off x="344659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DD2974D1-EF93-44FE-AEC4-6E3299A750CA}"/>
                </a:ext>
              </a:extLst>
            </p:cNvPr>
            <p:cNvSpPr/>
            <p:nvPr/>
          </p:nvSpPr>
          <p:spPr bwMode="auto">
            <a:xfrm>
              <a:off x="8109711"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Oval 252">
              <a:extLst>
                <a:ext uri="{FF2B5EF4-FFF2-40B4-BE49-F238E27FC236}">
                  <a16:creationId xmlns:a16="http://schemas.microsoft.com/office/drawing/2014/main" id="{41DCA4C4-9DE5-4C0A-9C0A-10F91958D2CC}"/>
                </a:ext>
              </a:extLst>
            </p:cNvPr>
            <p:cNvSpPr/>
            <p:nvPr/>
          </p:nvSpPr>
          <p:spPr bwMode="auto">
            <a:xfrm>
              <a:off x="10378780"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D342AF32-5131-4A28-AF45-53004EA8D8D9}"/>
                </a:ext>
              </a:extLst>
            </p:cNvPr>
            <p:cNvSpPr/>
            <p:nvPr/>
          </p:nvSpPr>
          <p:spPr bwMode="auto">
            <a:xfrm>
              <a:off x="5767342" y="3281765"/>
              <a:ext cx="172340" cy="172340"/>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13" name="Straight Arrow Connector 112">
            <a:extLst>
              <a:ext uri="{FF2B5EF4-FFF2-40B4-BE49-F238E27FC236}">
                <a16:creationId xmlns:a16="http://schemas.microsoft.com/office/drawing/2014/main" id="{4B2522E6-6333-4573-96AB-74C691517DF7}"/>
              </a:ext>
            </a:extLst>
          </p:cNvPr>
          <p:cNvCxnSpPr>
            <a:cxnSpLocks/>
          </p:cNvCxnSpPr>
          <p:nvPr/>
        </p:nvCxnSpPr>
        <p:spPr>
          <a:xfrm flipV="1">
            <a:off x="564251" y="4073995"/>
            <a:ext cx="4757762"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C7FDAE9-E722-4EAD-A03A-14F46C4019F8}"/>
              </a:ext>
            </a:extLst>
          </p:cNvPr>
          <p:cNvSpPr/>
          <p:nvPr/>
        </p:nvSpPr>
        <p:spPr bwMode="auto">
          <a:xfrm>
            <a:off x="458000" y="4043938"/>
            <a:ext cx="3037336" cy="5884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Lift &amp; Shift</a:t>
            </a:r>
          </a:p>
        </p:txBody>
      </p:sp>
      <p:sp>
        <p:nvSpPr>
          <p:cNvPr id="115" name="Rectangle 114">
            <a:extLst>
              <a:ext uri="{FF2B5EF4-FFF2-40B4-BE49-F238E27FC236}">
                <a16:creationId xmlns:a16="http://schemas.microsoft.com/office/drawing/2014/main" id="{3E38822D-1B48-4DE1-B6C8-A95F439E89E1}"/>
              </a:ext>
            </a:extLst>
          </p:cNvPr>
          <p:cNvSpPr/>
          <p:nvPr/>
        </p:nvSpPr>
        <p:spPr bwMode="auto">
          <a:xfrm>
            <a:off x="458000" y="4328471"/>
            <a:ext cx="4350306" cy="5457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Re-host your applications from on-premise to cloud</a:t>
            </a:r>
          </a:p>
        </p:txBody>
      </p:sp>
      <p:grpSp>
        <p:nvGrpSpPr>
          <p:cNvPr id="4" name="Group 3">
            <a:extLst>
              <a:ext uri="{FF2B5EF4-FFF2-40B4-BE49-F238E27FC236}">
                <a16:creationId xmlns:a16="http://schemas.microsoft.com/office/drawing/2014/main" id="{01AE430B-7495-4FB6-92F1-801B9D01C3E8}"/>
              </a:ext>
            </a:extLst>
          </p:cNvPr>
          <p:cNvGrpSpPr/>
          <p:nvPr/>
        </p:nvGrpSpPr>
        <p:grpSpPr>
          <a:xfrm>
            <a:off x="3495335" y="4976162"/>
            <a:ext cx="5502580" cy="964804"/>
            <a:chOff x="4498915" y="4655008"/>
            <a:chExt cx="5523470" cy="964804"/>
          </a:xfrm>
        </p:grpSpPr>
        <p:sp>
          <p:nvSpPr>
            <p:cNvPr id="88" name="Rectangle 87">
              <a:extLst>
                <a:ext uri="{FF2B5EF4-FFF2-40B4-BE49-F238E27FC236}">
                  <a16:creationId xmlns:a16="http://schemas.microsoft.com/office/drawing/2014/main" id="{573F945D-134F-4397-ABA0-A922B1CB9684}"/>
                </a:ext>
              </a:extLst>
            </p:cNvPr>
            <p:cNvSpPr/>
            <p:nvPr/>
          </p:nvSpPr>
          <p:spPr bwMode="auto">
            <a:xfrm>
              <a:off x="4498915" y="4655009"/>
              <a:ext cx="3037336" cy="47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App Modernization</a:t>
              </a:r>
            </a:p>
          </p:txBody>
        </p:sp>
        <p:sp>
          <p:nvSpPr>
            <p:cNvPr id="90" name="Rectangle 89">
              <a:extLst>
                <a:ext uri="{FF2B5EF4-FFF2-40B4-BE49-F238E27FC236}">
                  <a16:creationId xmlns:a16="http://schemas.microsoft.com/office/drawing/2014/main" id="{0106C1A1-E23E-49A0-AA39-83E82FA8A012}"/>
                </a:ext>
              </a:extLst>
            </p:cNvPr>
            <p:cNvSpPr/>
            <p:nvPr/>
          </p:nvSpPr>
          <p:spPr bwMode="auto">
            <a:xfrm>
              <a:off x="4977038" y="4939542"/>
              <a:ext cx="4703026" cy="68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Re-architect for the cloud with PaaS and containers</a:t>
              </a:r>
            </a:p>
          </p:txBody>
        </p:sp>
        <p:cxnSp>
          <p:nvCxnSpPr>
            <p:cNvPr id="116" name="Straight Arrow Connector 115">
              <a:extLst>
                <a:ext uri="{FF2B5EF4-FFF2-40B4-BE49-F238E27FC236}">
                  <a16:creationId xmlns:a16="http://schemas.microsoft.com/office/drawing/2014/main" id="{E48B8F4D-63FD-4B70-AB7E-C7E5BBDB594F}"/>
                </a:ext>
              </a:extLst>
            </p:cNvPr>
            <p:cNvCxnSpPr>
              <a:cxnSpLocks/>
            </p:cNvCxnSpPr>
            <p:nvPr/>
          </p:nvCxnSpPr>
          <p:spPr>
            <a:xfrm flipV="1">
              <a:off x="5024994" y="4655008"/>
              <a:ext cx="4997391" cy="1"/>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2F677F1-3117-4AE7-AE10-4E34320731DD}"/>
              </a:ext>
            </a:extLst>
          </p:cNvPr>
          <p:cNvGrpSpPr/>
          <p:nvPr/>
        </p:nvGrpSpPr>
        <p:grpSpPr>
          <a:xfrm>
            <a:off x="6614675" y="5885497"/>
            <a:ext cx="5310405" cy="768641"/>
            <a:chOff x="7574771" y="5324212"/>
            <a:chExt cx="4350309" cy="1329927"/>
          </a:xfrm>
        </p:grpSpPr>
        <p:sp>
          <p:nvSpPr>
            <p:cNvPr id="89" name="Rectangle 88">
              <a:extLst>
                <a:ext uri="{FF2B5EF4-FFF2-40B4-BE49-F238E27FC236}">
                  <a16:creationId xmlns:a16="http://schemas.microsoft.com/office/drawing/2014/main" id="{7BFC1C9D-0952-435E-AAC0-13D236D50F69}"/>
                </a:ext>
              </a:extLst>
            </p:cNvPr>
            <p:cNvSpPr/>
            <p:nvPr/>
          </p:nvSpPr>
          <p:spPr bwMode="auto">
            <a:xfrm>
              <a:off x="7592354" y="5324212"/>
              <a:ext cx="2139870" cy="8711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632" b="1" i="0" u="none" strike="noStrike" kern="1200" cap="none" spc="0" normalizeH="0" baseline="0" noProof="0" dirty="0">
                  <a:ln>
                    <a:noFill/>
                  </a:ln>
                  <a:solidFill>
                    <a:srgbClr val="0070C0"/>
                  </a:solidFill>
                  <a:effectLst/>
                  <a:uLnTx/>
                  <a:uFillTx/>
                  <a:latin typeface="Segoe UI Light"/>
                  <a:ea typeface="Segoe UI" pitchFamily="34" charset="0"/>
                  <a:cs typeface="Segoe UI" pitchFamily="34" charset="0"/>
                </a:rPr>
                <a:t>Modern Apps</a:t>
              </a:r>
            </a:p>
          </p:txBody>
        </p:sp>
        <p:sp>
          <p:nvSpPr>
            <p:cNvPr id="92" name="Rectangle 91">
              <a:extLst>
                <a:ext uri="{FF2B5EF4-FFF2-40B4-BE49-F238E27FC236}">
                  <a16:creationId xmlns:a16="http://schemas.microsoft.com/office/drawing/2014/main" id="{D86C6EEE-2261-476C-8F4C-7DFD6B771505}"/>
                </a:ext>
              </a:extLst>
            </p:cNvPr>
            <p:cNvSpPr/>
            <p:nvPr/>
          </p:nvSpPr>
          <p:spPr bwMode="auto">
            <a:xfrm>
              <a:off x="7574771" y="5779225"/>
              <a:ext cx="4350309" cy="874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Transform app experiences with new cloud native services and AI</a:t>
              </a:r>
            </a:p>
          </p:txBody>
        </p:sp>
        <p:cxnSp>
          <p:nvCxnSpPr>
            <p:cNvPr id="117" name="Straight Arrow Connector 116">
              <a:extLst>
                <a:ext uri="{FF2B5EF4-FFF2-40B4-BE49-F238E27FC236}">
                  <a16:creationId xmlns:a16="http://schemas.microsoft.com/office/drawing/2014/main" id="{9B5FB842-9CCD-4A17-B84F-A3AAE21C4C11}"/>
                </a:ext>
              </a:extLst>
            </p:cNvPr>
            <p:cNvCxnSpPr>
              <a:cxnSpLocks/>
            </p:cNvCxnSpPr>
            <p:nvPr/>
          </p:nvCxnSpPr>
          <p:spPr>
            <a:xfrm>
              <a:off x="7683362" y="5367582"/>
              <a:ext cx="4085185" cy="0"/>
            </a:xfrm>
            <a:prstGeom prst="straightConnector1">
              <a:avLst/>
            </a:prstGeom>
            <a:ln w="76200">
              <a:solidFill>
                <a:srgbClr val="1080DA"/>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073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FD2D6-0666-4313-BC5B-E816445205B7}"/>
              </a:ext>
            </a:extLst>
          </p:cNvPr>
          <p:cNvSpPr>
            <a:spLocks noGrp="1"/>
          </p:cNvSpPr>
          <p:nvPr>
            <p:ph type="title"/>
          </p:nvPr>
        </p:nvSpPr>
        <p:spPr/>
        <p:txBody>
          <a:bodyPr/>
          <a:lstStyle/>
          <a:p>
            <a:r>
              <a:rPr lang="en-US" dirty="0"/>
              <a:t>Pricing</a:t>
            </a:r>
            <a:endParaRPr lang="en-IN" dirty="0"/>
          </a:p>
        </p:txBody>
      </p:sp>
      <p:sp>
        <p:nvSpPr>
          <p:cNvPr id="3" name="Rectangle 2">
            <a:extLst>
              <a:ext uri="{FF2B5EF4-FFF2-40B4-BE49-F238E27FC236}">
                <a16:creationId xmlns:a16="http://schemas.microsoft.com/office/drawing/2014/main" id="{2D68BE84-03CA-4012-89C1-CAAA5D04644F}"/>
              </a:ext>
            </a:extLst>
          </p:cNvPr>
          <p:cNvSpPr/>
          <p:nvPr/>
        </p:nvSpPr>
        <p:spPr>
          <a:xfrm>
            <a:off x="358923" y="1189176"/>
            <a:ext cx="6657174" cy="369332"/>
          </a:xfrm>
          <a:prstGeom prst="rect">
            <a:avLst/>
          </a:prstGeom>
        </p:spPr>
        <p:txBody>
          <a:bodyPr wrap="square">
            <a:spAutoFit/>
          </a:bodyPr>
          <a:lstStyle/>
          <a:p>
            <a:r>
              <a:rPr lang="en-US" dirty="0">
                <a:hlinkClick r:id="rId3"/>
              </a:rPr>
              <a:t>https://azure.microsoft.com/en-us/pricing/calculator/</a:t>
            </a:r>
            <a:endParaRPr lang="en-US" dirty="0"/>
          </a:p>
        </p:txBody>
      </p:sp>
      <p:pic>
        <p:nvPicPr>
          <p:cNvPr id="6" name="Picture 5">
            <a:extLst>
              <a:ext uri="{FF2B5EF4-FFF2-40B4-BE49-F238E27FC236}">
                <a16:creationId xmlns:a16="http://schemas.microsoft.com/office/drawing/2014/main" id="{0F05B635-28F9-4F02-942D-6AA74EF72827}"/>
              </a:ext>
            </a:extLst>
          </p:cNvPr>
          <p:cNvPicPr>
            <a:picLocks noChangeAspect="1"/>
          </p:cNvPicPr>
          <p:nvPr/>
        </p:nvPicPr>
        <p:blipFill>
          <a:blip r:embed="rId4"/>
          <a:stretch>
            <a:fillRect/>
          </a:stretch>
        </p:blipFill>
        <p:spPr>
          <a:xfrm>
            <a:off x="2141781" y="1844622"/>
            <a:ext cx="7908437" cy="4611726"/>
          </a:xfrm>
          <a:prstGeom prst="rect">
            <a:avLst/>
          </a:prstGeom>
        </p:spPr>
      </p:pic>
    </p:spTree>
    <p:extLst>
      <p:ext uri="{BB962C8B-B14F-4D97-AF65-F5344CB8AC3E}">
        <p14:creationId xmlns:p14="http://schemas.microsoft.com/office/powerpoint/2010/main" val="393097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p:txBody>
          <a:bodyPr/>
          <a:lstStyle/>
          <a:p>
            <a:r>
              <a:rPr lang="en-US" dirty="0"/>
              <a:t>Containerization</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08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marL="0" marR="0" lvl="0" indent="0" algn="ctr" defTabSz="914554" rtl="0" eaLnBrk="1" fontAlgn="auto" latinLnBrk="0" hangingPunct="1">
                <a:lnSpc>
                  <a:spcPct val="100000"/>
                </a:lnSpc>
                <a:spcBef>
                  <a:spcPts val="0"/>
                </a:spcBef>
                <a:spcAft>
                  <a:spcPts val="2307"/>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l"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r>
                <a:rPr kumimoji="0" lang="en-US" sz="11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marL="0" marR="0" lvl="0" indent="0" algn="ctr" defTabSz="89627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Image</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2173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Portability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Rapid scale</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Density</a:t>
              </a: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Achieve resource efficiency</a:t>
              </a:r>
            </a:p>
            <a:p>
              <a:pPr algn="ctr" defTabSz="914367">
                <a:spcAft>
                  <a:spcPts val="2353"/>
                </a:spcAft>
              </a:pPr>
              <a:endParaRPr lang="en-US" sz="1765" dirty="0">
                <a:solidFill>
                  <a:srgbClr val="505050"/>
                </a:solidFill>
                <a:latin typeface="Segoe UI" panose="020B0502040204020203" pitchFamily="34" charset="0"/>
                <a:cs typeface="Segoe UI" panose="020B0502040204020203" pitchFamily="34" charset="0"/>
              </a:endParaRPr>
            </a:p>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latin typeface="Segoe UI"/>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4343</TotalTime>
  <Words>2865</Words>
  <Application>Microsoft Office PowerPoint</Application>
  <PresentationFormat>Widescreen</PresentationFormat>
  <Paragraphs>445</Paragraphs>
  <Slides>18</Slides>
  <Notes>16</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37" baseType="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1_Azure_2015</vt:lpstr>
      <vt:lpstr>1_WHITE TEMPLATE</vt:lpstr>
      <vt:lpstr>Server and Cloud 2013</vt:lpstr>
      <vt:lpstr>3_Server and Cloud 2013</vt:lpstr>
      <vt:lpstr>EBC_2017</vt:lpstr>
      <vt:lpstr>Azure PPT Template - 2018</vt:lpstr>
      <vt:lpstr>think-cell Slide</vt:lpstr>
      <vt:lpstr>Understanding Kubernetes</vt:lpstr>
      <vt:lpstr>Software Innovation Collision</vt:lpstr>
      <vt:lpstr>Azure Overview</vt:lpstr>
      <vt:lpstr>PowerPoint Presentation</vt:lpstr>
      <vt:lpstr>Application maturity model</vt:lpstr>
      <vt:lpstr>Pricing</vt:lpstr>
      <vt:lpstr>Containerization</vt:lpstr>
      <vt:lpstr>Virtualization versus containerization?</vt:lpstr>
      <vt:lpstr>The benefits of using containers</vt:lpstr>
      <vt:lpstr>The benefits of using containers</vt:lpstr>
      <vt:lpstr>Docker</vt:lpstr>
      <vt:lpstr>What is                    ?</vt:lpstr>
      <vt:lpstr>Azure Container Registry</vt:lpstr>
      <vt:lpstr>Kubernetes / AKS</vt:lpstr>
      <vt:lpstr>Kubernetes: the industry leading orchestrator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11</cp:revision>
  <dcterms:created xsi:type="dcterms:W3CDTF">2019-05-29T18:15:05Z</dcterms:created>
  <dcterms:modified xsi:type="dcterms:W3CDTF">2019-06-02T15:38:19Z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